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07"/>
  </p:notesMasterIdLst>
  <p:sldIdLst>
    <p:sldId id="274" r:id="rId2"/>
    <p:sldId id="275" r:id="rId3"/>
    <p:sldId id="278" r:id="rId4"/>
    <p:sldId id="279" r:id="rId5"/>
    <p:sldId id="280" r:id="rId6"/>
    <p:sldId id="283" r:id="rId7"/>
    <p:sldId id="351" r:id="rId8"/>
    <p:sldId id="352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286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46" r:id="rId39"/>
    <p:sldId id="348" r:id="rId40"/>
    <p:sldId id="376" r:id="rId41"/>
    <p:sldId id="311" r:id="rId42"/>
    <p:sldId id="393" r:id="rId43"/>
    <p:sldId id="313" r:id="rId44"/>
    <p:sldId id="314" r:id="rId45"/>
    <p:sldId id="315" r:id="rId46"/>
    <p:sldId id="317" r:id="rId47"/>
    <p:sldId id="394" r:id="rId48"/>
    <p:sldId id="318" r:id="rId49"/>
    <p:sldId id="319" r:id="rId50"/>
    <p:sldId id="320" r:id="rId51"/>
    <p:sldId id="353" r:id="rId52"/>
    <p:sldId id="357" r:id="rId53"/>
    <p:sldId id="358" r:id="rId54"/>
    <p:sldId id="359" r:id="rId55"/>
    <p:sldId id="360" r:id="rId56"/>
    <p:sldId id="355" r:id="rId57"/>
    <p:sldId id="356" r:id="rId58"/>
    <p:sldId id="322" r:id="rId59"/>
    <p:sldId id="336" r:id="rId60"/>
    <p:sldId id="338" r:id="rId61"/>
    <p:sldId id="361" r:id="rId62"/>
    <p:sldId id="373" r:id="rId63"/>
    <p:sldId id="362" r:id="rId64"/>
    <p:sldId id="363" r:id="rId65"/>
    <p:sldId id="364" r:id="rId66"/>
    <p:sldId id="365" r:id="rId67"/>
    <p:sldId id="367" r:id="rId68"/>
    <p:sldId id="368" r:id="rId69"/>
    <p:sldId id="369" r:id="rId70"/>
    <p:sldId id="374" r:id="rId71"/>
    <p:sldId id="370" r:id="rId72"/>
    <p:sldId id="371" r:id="rId73"/>
    <p:sldId id="397" r:id="rId74"/>
    <p:sldId id="395" r:id="rId75"/>
    <p:sldId id="396" r:id="rId76"/>
    <p:sldId id="398" r:id="rId77"/>
    <p:sldId id="372" r:id="rId78"/>
    <p:sldId id="375" r:id="rId79"/>
    <p:sldId id="342" r:id="rId80"/>
    <p:sldId id="343" r:id="rId81"/>
    <p:sldId id="344" r:id="rId82"/>
    <p:sldId id="377" r:id="rId83"/>
    <p:sldId id="345" r:id="rId84"/>
    <p:sldId id="321" r:id="rId85"/>
    <p:sldId id="379" r:id="rId86"/>
    <p:sldId id="382" r:id="rId87"/>
    <p:sldId id="378" r:id="rId88"/>
    <p:sldId id="380" r:id="rId89"/>
    <p:sldId id="399" r:id="rId90"/>
    <p:sldId id="400" r:id="rId91"/>
    <p:sldId id="401" r:id="rId92"/>
    <p:sldId id="335" r:id="rId93"/>
    <p:sldId id="381" r:id="rId94"/>
    <p:sldId id="329" r:id="rId95"/>
    <p:sldId id="328" r:id="rId96"/>
    <p:sldId id="383" r:id="rId97"/>
    <p:sldId id="402" r:id="rId98"/>
    <p:sldId id="330" r:id="rId99"/>
    <p:sldId id="331" r:id="rId100"/>
    <p:sldId id="332" r:id="rId101"/>
    <p:sldId id="333" r:id="rId102"/>
    <p:sldId id="403" r:id="rId103"/>
    <p:sldId id="404" r:id="rId104"/>
    <p:sldId id="334" r:id="rId105"/>
    <p:sldId id="384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FD9D9"/>
    <a:srgbClr val="E8E4E4"/>
    <a:srgbClr val="0079C1"/>
    <a:srgbClr val="177EC5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89618" autoAdjust="0"/>
  </p:normalViewPr>
  <p:slideViewPr>
    <p:cSldViewPr snapToGrid="0" snapToObjects="1">
      <p:cViewPr>
        <p:scale>
          <a:sx n="102" d="100"/>
          <a:sy n="102" d="100"/>
        </p:scale>
        <p:origin x="666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8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Selfridge’s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8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Maximizes autonomy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Completely independent delivery pipelines</a:t>
            </a:r>
          </a:p>
          <a:p>
            <a:pPr marL="0" indent="0">
              <a:buFont typeface="Arial" charset="0"/>
              <a:buNone/>
            </a:pPr>
            <a:r>
              <a:rPr lang="en-US" dirty="0"/>
              <a:t>Drawbacks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Exposes the "man behind the curtain"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Not necessarily a seamless experience for the customer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Difficult to share anything more substantial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3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phone help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1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2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6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6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.xml"/><Relationship Id="rId7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Composite UIs: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The </a:t>
            </a:r>
            <a:r>
              <a:rPr lang="en-US" sz="5400" dirty="0" err="1">
                <a:solidFill>
                  <a:prstClr val="black"/>
                </a:solidFill>
              </a:rPr>
              <a:t>Microservices</a:t>
            </a:r>
            <a:r>
              <a:rPr lang="en-US" sz="5400" dirty="0">
                <a:solidFill>
                  <a:prstClr val="black"/>
                </a:solidFill>
              </a:rPr>
              <a:t> Last Mile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416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+mj-lt"/>
              </a:rPr>
              <a:t>The App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3DA8C7D-86C8-437D-B9AC-4F38E8D09DA2}"/>
              </a:ext>
            </a:extLst>
          </p:cNvPr>
          <p:cNvSpPr/>
          <p:nvPr/>
        </p:nvSpPr>
        <p:spPr>
          <a:xfrm>
            <a:off x="2373854" y="5131398"/>
            <a:ext cx="7444292" cy="139311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3504D6-FB7F-42FA-985C-1013300DA298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 flipH="1">
            <a:off x="6096000" y="4416013"/>
            <a:ext cx="1" cy="7153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373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Rarely changes</a:t>
            </a:r>
          </a:p>
          <a:p>
            <a:endParaRPr lang="en-US" dirty="0"/>
          </a:p>
          <a:p>
            <a:r>
              <a:rPr lang="en-US" dirty="0"/>
              <a:t>Serves many internal clients</a:t>
            </a:r>
          </a:p>
          <a:p>
            <a:endParaRPr lang="en-US" dirty="0"/>
          </a:p>
          <a:p>
            <a:r>
              <a:rPr lang="en-US" dirty="0"/>
              <a:t>Existing integration method</a:t>
            </a:r>
          </a:p>
          <a:p>
            <a:endParaRPr lang="en-US" dirty="0"/>
          </a:p>
          <a:p>
            <a:r>
              <a:rPr lang="en-US" dirty="0"/>
              <a:t>Consume files 1/day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Formats</a:t>
            </a: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+mj-lt"/>
              </a:rPr>
              <a:t>DocDB</a:t>
            </a:r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39959" y="1690688"/>
            <a:ext cx="1014248" cy="989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…</a:t>
            </a:r>
          </a:p>
          <a:p>
            <a:pPr algn="ctr"/>
            <a:r>
              <a:rPr lang="en-US" dirty="0">
                <a:latin typeface="+mj-lt"/>
              </a:rPr>
              <a:t>…</a:t>
            </a:r>
          </a:p>
          <a:p>
            <a:pPr algn="ctr"/>
            <a:r>
              <a:rPr lang="en-US" dirty="0">
                <a:latin typeface="+mj-lt"/>
              </a:rPr>
              <a:t>…</a:t>
            </a:r>
          </a:p>
        </p:txBody>
      </p:sp>
      <p:cxnSp>
        <p:nvCxnSpPr>
          <p:cNvPr id="7" name="Elbow Connector 6"/>
          <p:cNvCxnSpPr>
            <a:stCxn id="8" idx="0"/>
            <a:endCxn id="14" idx="3"/>
          </p:cNvCxnSpPr>
          <p:nvPr/>
        </p:nvCxnSpPr>
        <p:spPr>
          <a:xfrm rot="16200000" flipV="1">
            <a:off x="9189874" y="2349747"/>
            <a:ext cx="1303501" cy="97483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0"/>
            <a:endCxn id="14" idx="1"/>
          </p:cNvCxnSpPr>
          <p:nvPr/>
        </p:nvCxnSpPr>
        <p:spPr>
          <a:xfrm rot="5400000" flipH="1" flipV="1">
            <a:off x="7203419" y="2352375"/>
            <a:ext cx="1303501" cy="969579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Changes frequently</a:t>
            </a:r>
          </a:p>
          <a:p>
            <a:endParaRPr lang="en-US" dirty="0"/>
          </a:p>
          <a:p>
            <a:r>
              <a:rPr lang="en-US" dirty="0"/>
              <a:t>Important to react quickly</a:t>
            </a:r>
          </a:p>
          <a:p>
            <a:endParaRPr lang="en-US" dirty="0"/>
          </a:p>
          <a:p>
            <a:r>
              <a:rPr lang="en-US" dirty="0"/>
              <a:t>Triggers inside DB</a:t>
            </a:r>
          </a:p>
          <a:p>
            <a:endParaRPr lang="en-US" dirty="0"/>
          </a:p>
          <a:p>
            <a:r>
              <a:rPr lang="en-US" dirty="0"/>
              <a:t>Messaging to update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Reviews</a:t>
            </a: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an 10"/>
          <p:cNvSpPr/>
          <p:nvPr/>
        </p:nvSpPr>
        <p:spPr>
          <a:xfrm>
            <a:off x="9972952" y="4966199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DB</a:t>
            </a:r>
          </a:p>
        </p:txBody>
      </p:sp>
      <p:cxnSp>
        <p:nvCxnSpPr>
          <p:cNvPr id="16" name="Straight Arrow Connector 15"/>
          <p:cNvCxnSpPr>
            <a:stCxn id="8" idx="2"/>
            <a:endCxn id="11" idx="1"/>
          </p:cNvCxnSpPr>
          <p:nvPr/>
        </p:nvCxnSpPr>
        <p:spPr>
          <a:xfrm>
            <a:off x="10329041" y="4513673"/>
            <a:ext cx="0" cy="45252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>
            <p:custDataLst>
              <p:tags r:id="rId1"/>
            </p:custDataLst>
          </p:nvPr>
        </p:nvGrpSpPr>
        <p:grpSpPr>
          <a:xfrm>
            <a:off x="8540637" y="4585199"/>
            <a:ext cx="618146" cy="381000"/>
            <a:chOff x="838200" y="3886200"/>
            <a:chExt cx="914400" cy="609600"/>
          </a:xfrm>
        </p:grpSpPr>
        <p:sp>
          <p:nvSpPr>
            <p:cNvPr id="18" name="Rectangle 17"/>
            <p:cNvSpPr/>
            <p:nvPr/>
          </p:nvSpPr>
          <p:spPr>
            <a:xfrm>
              <a:off x="838200" y="3886200"/>
              <a:ext cx="914400" cy="609600"/>
            </a:xfrm>
            <a:prstGeom prst="rect">
              <a:avLst/>
            </a:prstGeom>
            <a:gradFill>
              <a:gsLst>
                <a:gs pos="100000">
                  <a:schemeClr val="tx1">
                    <a:lumMod val="50000"/>
                    <a:lumOff val="50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838200" y="4114800"/>
              <a:ext cx="914400" cy="381000"/>
            </a:xfrm>
            <a:prstGeom prst="triangl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10800000">
              <a:off x="838200" y="3886200"/>
              <a:ext cx="914400" cy="381000"/>
            </a:xfrm>
            <a:prstGeom prst="triangl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48000">
                  <a:schemeClr val="accent1">
                    <a:tint val="44500"/>
                    <a:satMod val="160000"/>
                  </a:schemeClr>
                </a:gs>
                <a:gs pos="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cxnSp>
        <p:nvCxnSpPr>
          <p:cNvPr id="10" name="Elbow Connector 9"/>
          <p:cNvCxnSpPr>
            <a:stCxn id="11" idx="2"/>
            <a:endCxn id="19" idx="3"/>
          </p:cNvCxnSpPr>
          <p:nvPr/>
        </p:nvCxnSpPr>
        <p:spPr>
          <a:xfrm rot="10800000">
            <a:off x="8849710" y="4966199"/>
            <a:ext cx="1123242" cy="44319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20" idx="3"/>
            <a:endCxn id="6" idx="3"/>
          </p:cNvCxnSpPr>
          <p:nvPr/>
        </p:nvCxnSpPr>
        <p:spPr>
          <a:xfrm rot="16200000" flipV="1">
            <a:off x="8255586" y="3991075"/>
            <a:ext cx="583905" cy="60434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060031-71CE-4F51-B21B-0BC3E2EF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State?</a:t>
            </a:r>
          </a:p>
        </p:txBody>
      </p:sp>
      <p:pic>
        <p:nvPicPr>
          <p:cNvPr id="1026" name="Picture 2" descr="Image result for apache kafka logo">
            <a:extLst>
              <a:ext uri="{FF2B5EF4-FFF2-40B4-BE49-F238E27FC236}">
                <a16:creationId xmlns:a16="http://schemas.microsoft.com/office/drawing/2014/main" id="{46707224-BFDA-492F-A12E-6FAFA1F77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707" y="3137094"/>
            <a:ext cx="2869810" cy="143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3EABB5-C2B6-4F63-B9B1-585356BC5B25}"/>
              </a:ext>
            </a:extLst>
          </p:cNvPr>
          <p:cNvSpPr/>
          <p:nvPr/>
        </p:nvSpPr>
        <p:spPr>
          <a:xfrm>
            <a:off x="998806" y="1894449"/>
            <a:ext cx="1842868" cy="116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A0172-E645-4F06-B8EF-4BB591CF1304}"/>
              </a:ext>
            </a:extLst>
          </p:cNvPr>
          <p:cNvSpPr/>
          <p:nvPr/>
        </p:nvSpPr>
        <p:spPr>
          <a:xfrm>
            <a:off x="1531033" y="4883834"/>
            <a:ext cx="1842868" cy="11629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B998A-ACD9-4E45-8685-DAF203454DDF}"/>
              </a:ext>
            </a:extLst>
          </p:cNvPr>
          <p:cNvSpPr/>
          <p:nvPr/>
        </p:nvSpPr>
        <p:spPr>
          <a:xfrm>
            <a:off x="8405446" y="1312984"/>
            <a:ext cx="1842868" cy="1162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A103B-B42A-4593-8B93-35CE1DEA8C98}"/>
              </a:ext>
            </a:extLst>
          </p:cNvPr>
          <p:cNvSpPr/>
          <p:nvPr/>
        </p:nvSpPr>
        <p:spPr>
          <a:xfrm>
            <a:off x="9277642" y="4424289"/>
            <a:ext cx="1842868" cy="11629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E114F0-CA4D-448D-B86D-8E4D31BDCAC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73901" y="4661097"/>
            <a:ext cx="1465385" cy="8042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AC7908-B3DE-4459-BA0D-B55422B4F8D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41674" y="2475914"/>
            <a:ext cx="1355188" cy="66118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EA0720-EB64-49AC-BAD8-46FC5504B5F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982265" y="1894449"/>
            <a:ext cx="1423181" cy="12942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24C457-ADF3-40ED-9A4A-27F9F401129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242517" y="4304714"/>
            <a:ext cx="2035125" cy="70104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8879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28914-BC1E-4290-8BC6-EC21731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Integration</a:t>
            </a:r>
          </a:p>
        </p:txBody>
      </p:sp>
      <p:pic>
        <p:nvPicPr>
          <p:cNvPr id="5" name="Picture 2" descr="Image result for apache kafka logo">
            <a:extLst>
              <a:ext uri="{FF2B5EF4-FFF2-40B4-BE49-F238E27FC236}">
                <a16:creationId xmlns:a16="http://schemas.microsoft.com/office/drawing/2014/main" id="{A78D64B3-589D-4CD5-9CB4-8ED4EDE0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747" y="2049192"/>
            <a:ext cx="2869810" cy="143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AFB7F66-5255-44E9-B5B1-A4722562BF60}"/>
              </a:ext>
            </a:extLst>
          </p:cNvPr>
          <p:cNvGrpSpPr/>
          <p:nvPr/>
        </p:nvGrpSpPr>
        <p:grpSpPr>
          <a:xfrm>
            <a:off x="3094896" y="4417256"/>
            <a:ext cx="6002208" cy="539262"/>
            <a:chOff x="2278966" y="4417256"/>
            <a:chExt cx="6002208" cy="5392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C74DB9-774D-4A88-BA2D-56C1360DA893}"/>
                </a:ext>
              </a:extLst>
            </p:cNvPr>
            <p:cNvSpPr/>
            <p:nvPr/>
          </p:nvSpPr>
          <p:spPr>
            <a:xfrm>
              <a:off x="2278966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42EA9C-FB45-4712-A4B7-47C2F208315D}"/>
                </a:ext>
              </a:extLst>
            </p:cNvPr>
            <p:cNvSpPr/>
            <p:nvPr/>
          </p:nvSpPr>
          <p:spPr>
            <a:xfrm>
              <a:off x="2654104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4FB132-8018-43AC-85F8-CBFF87F98679}"/>
                </a:ext>
              </a:extLst>
            </p:cNvPr>
            <p:cNvSpPr/>
            <p:nvPr/>
          </p:nvSpPr>
          <p:spPr>
            <a:xfrm>
              <a:off x="3029242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CC0BCE-327A-44C5-891C-94D0C4DF15E7}"/>
                </a:ext>
              </a:extLst>
            </p:cNvPr>
            <p:cNvSpPr/>
            <p:nvPr/>
          </p:nvSpPr>
          <p:spPr>
            <a:xfrm>
              <a:off x="3404380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F9C036-A6D8-4D0D-B056-16E5F309FCE7}"/>
                </a:ext>
              </a:extLst>
            </p:cNvPr>
            <p:cNvSpPr/>
            <p:nvPr/>
          </p:nvSpPr>
          <p:spPr>
            <a:xfrm>
              <a:off x="3779518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D08DC6-688C-45B1-A34A-94B5CE855AD7}"/>
                </a:ext>
              </a:extLst>
            </p:cNvPr>
            <p:cNvSpPr/>
            <p:nvPr/>
          </p:nvSpPr>
          <p:spPr>
            <a:xfrm>
              <a:off x="4154656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533B0-31AB-436B-8F08-5D5AEDF0883A}"/>
                </a:ext>
              </a:extLst>
            </p:cNvPr>
            <p:cNvSpPr/>
            <p:nvPr/>
          </p:nvSpPr>
          <p:spPr>
            <a:xfrm>
              <a:off x="4529794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7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23BCF2-7B01-4332-BF70-936C5B389E55}"/>
                </a:ext>
              </a:extLst>
            </p:cNvPr>
            <p:cNvSpPr/>
            <p:nvPr/>
          </p:nvSpPr>
          <p:spPr>
            <a:xfrm>
              <a:off x="4904932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160531-5770-405A-845D-5EC9C938EC8B}"/>
                </a:ext>
              </a:extLst>
            </p:cNvPr>
            <p:cNvSpPr/>
            <p:nvPr/>
          </p:nvSpPr>
          <p:spPr>
            <a:xfrm>
              <a:off x="5280070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EEA343-2478-4940-94F6-D5DC5437254A}"/>
                </a:ext>
              </a:extLst>
            </p:cNvPr>
            <p:cNvSpPr/>
            <p:nvPr/>
          </p:nvSpPr>
          <p:spPr>
            <a:xfrm>
              <a:off x="5655208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3B2F7D-E7D5-4F3A-AFF4-E53D87394F87}"/>
                </a:ext>
              </a:extLst>
            </p:cNvPr>
            <p:cNvSpPr/>
            <p:nvPr/>
          </p:nvSpPr>
          <p:spPr>
            <a:xfrm>
              <a:off x="6030346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768AC5-727C-4B2F-AD55-2443F2BC63E0}"/>
                </a:ext>
              </a:extLst>
            </p:cNvPr>
            <p:cNvSpPr/>
            <p:nvPr/>
          </p:nvSpPr>
          <p:spPr>
            <a:xfrm>
              <a:off x="6405484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CB2DAD-B4CA-4220-9292-ABA0268B9500}"/>
                </a:ext>
              </a:extLst>
            </p:cNvPr>
            <p:cNvSpPr/>
            <p:nvPr/>
          </p:nvSpPr>
          <p:spPr>
            <a:xfrm>
              <a:off x="6780622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BE19D2-C8C3-47E7-8FEA-9EE2EF1C44CD}"/>
                </a:ext>
              </a:extLst>
            </p:cNvPr>
            <p:cNvSpPr/>
            <p:nvPr/>
          </p:nvSpPr>
          <p:spPr>
            <a:xfrm>
              <a:off x="7155760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A91119-7F4C-4769-B01B-0628BA4A0896}"/>
                </a:ext>
              </a:extLst>
            </p:cNvPr>
            <p:cNvSpPr/>
            <p:nvPr/>
          </p:nvSpPr>
          <p:spPr>
            <a:xfrm>
              <a:off x="7530898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31C653-E5D8-42B0-B75E-FAA5A31A409D}"/>
                </a:ext>
              </a:extLst>
            </p:cNvPr>
            <p:cNvSpPr/>
            <p:nvPr/>
          </p:nvSpPr>
          <p:spPr>
            <a:xfrm>
              <a:off x="7906036" y="4417256"/>
              <a:ext cx="375138" cy="5392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16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3A44778-1B8C-4346-B554-ACA415720402}"/>
              </a:ext>
            </a:extLst>
          </p:cNvPr>
          <p:cNvSpPr/>
          <p:nvPr/>
        </p:nvSpPr>
        <p:spPr>
          <a:xfrm>
            <a:off x="2457157" y="4023360"/>
            <a:ext cx="7277686" cy="13786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dirty="0" err="1"/>
              <a:t>Catalog.ProductNameChanged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F33CB9-4F20-4042-B26B-D5E84930092D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6658707" y="4956518"/>
            <a:ext cx="0" cy="933294"/>
          </a:xfrm>
          <a:prstGeom prst="straightConnector1">
            <a:avLst/>
          </a:prstGeom>
          <a:ln w="38100">
            <a:solidFill>
              <a:srgbClr val="40404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824EF9-08CE-44C5-9EFC-261D7222D4B1}"/>
              </a:ext>
            </a:extLst>
          </p:cNvPr>
          <p:cNvSpPr txBox="1"/>
          <p:nvPr/>
        </p:nvSpPr>
        <p:spPr>
          <a:xfrm>
            <a:off x="6053349" y="5889812"/>
            <a:ext cx="121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F77644-8EF0-45DD-95AF-A58D12B2B7BE}"/>
              </a:ext>
            </a:extLst>
          </p:cNvPr>
          <p:cNvCxnSpPr>
            <a:cxnSpLocks/>
            <a:stCxn id="21" idx="0"/>
            <a:endCxn id="36" idx="2"/>
          </p:cNvCxnSpPr>
          <p:nvPr/>
        </p:nvCxnSpPr>
        <p:spPr>
          <a:xfrm flipV="1">
            <a:off x="8909535" y="3720208"/>
            <a:ext cx="0" cy="697048"/>
          </a:xfrm>
          <a:prstGeom prst="straightConnector1">
            <a:avLst/>
          </a:prstGeom>
          <a:ln w="38100">
            <a:solidFill>
              <a:srgbClr val="40404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99CA6A-A330-40C0-9BD2-D97F6500FA07}"/>
              </a:ext>
            </a:extLst>
          </p:cNvPr>
          <p:cNvSpPr txBox="1"/>
          <p:nvPr/>
        </p:nvSpPr>
        <p:spPr>
          <a:xfrm>
            <a:off x="8304177" y="3350876"/>
            <a:ext cx="121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8006870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compose before it's necessary</a:t>
            </a:r>
          </a:p>
          <a:p>
            <a:endParaRPr lang="en-US" dirty="0"/>
          </a:p>
          <a:p>
            <a:r>
              <a:rPr lang="en-US" dirty="0"/>
              <a:t>Choose the compositional model based on what's best for the user experience</a:t>
            </a:r>
          </a:p>
          <a:p>
            <a:endParaRPr lang="en-US" dirty="0"/>
          </a:p>
          <a:p>
            <a:r>
              <a:rPr lang="en-US" dirty="0"/>
              <a:t>As always, the fallacies of distributed computing are called FALLACIES for a reason</a:t>
            </a:r>
          </a:p>
          <a:p>
            <a:endParaRPr lang="en-US" dirty="0"/>
          </a:p>
          <a:p>
            <a:r>
              <a:rPr lang="en-US" dirty="0"/>
              <a:t>Front-end can become its own service boundary</a:t>
            </a:r>
          </a:p>
        </p:txBody>
      </p:sp>
    </p:spTree>
    <p:extLst>
      <p:ext uri="{BB962C8B-B14F-4D97-AF65-F5344CB8AC3E}">
        <p14:creationId xmlns:p14="http://schemas.microsoft.com/office/powerpoint/2010/main" val="3446684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t">
            <a:noAutofit/>
          </a:bodyPr>
          <a:lstStyle/>
          <a:p>
            <a:r>
              <a:rPr lang="en-US" sz="5400" dirty="0">
                <a:solidFill>
                  <a:prstClr val="black"/>
                </a:solidFill>
              </a:rPr>
              <a:t>Composite UIs: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The </a:t>
            </a:r>
            <a:r>
              <a:rPr lang="en-US" sz="5400" dirty="0" err="1">
                <a:solidFill>
                  <a:prstClr val="black"/>
                </a:solidFill>
              </a:rPr>
              <a:t>Microservices</a:t>
            </a:r>
            <a:r>
              <a:rPr lang="en-US" sz="5400" dirty="0">
                <a:solidFill>
                  <a:prstClr val="black"/>
                </a:solidFill>
              </a:rPr>
              <a:t> Last Mile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61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416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+mj-lt"/>
              </a:rPr>
              <a:t>The App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3DA8C7D-86C8-437D-B9AC-4F38E8D09DA2}"/>
              </a:ext>
            </a:extLst>
          </p:cNvPr>
          <p:cNvSpPr/>
          <p:nvPr/>
        </p:nvSpPr>
        <p:spPr>
          <a:xfrm>
            <a:off x="2373854" y="5131398"/>
            <a:ext cx="7444292" cy="139311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3504D6-FB7F-42FA-985C-1013300DA298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 flipH="1">
            <a:off x="6096000" y="4416013"/>
            <a:ext cx="1" cy="7153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ile of Poo on Apple iOS 11.2">
            <a:extLst>
              <a:ext uri="{FF2B5EF4-FFF2-40B4-BE49-F238E27FC236}">
                <a16:creationId xmlns:a16="http://schemas.microsoft.com/office/drawing/2014/main" id="{4BFDEB6A-C06D-48CD-AFDF-44BA053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13" y="2384162"/>
            <a:ext cx="1887520" cy="188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89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416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+mj-lt"/>
              </a:rPr>
              <a:t>The App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3DA8C7D-86C8-437D-B9AC-4F38E8D09DA2}"/>
              </a:ext>
            </a:extLst>
          </p:cNvPr>
          <p:cNvSpPr/>
          <p:nvPr/>
        </p:nvSpPr>
        <p:spPr>
          <a:xfrm>
            <a:off x="2373854" y="5131398"/>
            <a:ext cx="7444292" cy="139311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3504D6-FB7F-42FA-985C-1013300DA298}"/>
              </a:ext>
            </a:extLst>
          </p:cNvPr>
          <p:cNvCxnSpPr>
            <a:cxnSpLocks/>
            <a:stCxn id="2" idx="2"/>
            <a:endCxn id="3" idx="1"/>
          </p:cNvCxnSpPr>
          <p:nvPr/>
        </p:nvCxnSpPr>
        <p:spPr>
          <a:xfrm flipH="1">
            <a:off x="6096000" y="4416013"/>
            <a:ext cx="1" cy="7153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ile of Poo on Apple iOS 11.2">
            <a:extLst>
              <a:ext uri="{FF2B5EF4-FFF2-40B4-BE49-F238E27FC236}">
                <a16:creationId xmlns:a16="http://schemas.microsoft.com/office/drawing/2014/main" id="{4BFDEB6A-C06D-48CD-AFDF-44BA053A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13" y="2384162"/>
            <a:ext cx="1887520" cy="188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ile of Poo on Apple iOS 11.2">
            <a:extLst>
              <a:ext uri="{FF2B5EF4-FFF2-40B4-BE49-F238E27FC236}">
                <a16:creationId xmlns:a16="http://schemas.microsoft.com/office/drawing/2014/main" id="{619C29AD-1DEB-40B7-9F8F-51E2DDFD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37" y="5416475"/>
            <a:ext cx="917090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5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188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Frontend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3DA8C7D-86C8-437D-B9AC-4F38E8D09DA2}"/>
              </a:ext>
            </a:extLst>
          </p:cNvPr>
          <p:cNvSpPr/>
          <p:nvPr/>
        </p:nvSpPr>
        <p:spPr>
          <a:xfrm>
            <a:off x="2373854" y="5131398"/>
            <a:ext cx="7444292" cy="139311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3504D6-FB7F-42FA-985C-1013300DA29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6096000" y="2134945"/>
            <a:ext cx="1" cy="5544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C4A8800-31E2-4EFD-8021-E4D6CB136EBF}"/>
              </a:ext>
            </a:extLst>
          </p:cNvPr>
          <p:cNvSpPr/>
          <p:nvPr/>
        </p:nvSpPr>
        <p:spPr>
          <a:xfrm>
            <a:off x="625736" y="2689410"/>
            <a:ext cx="10940527" cy="18875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Backend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C6F288-BFA0-47DD-9B90-135A90E30A83}"/>
              </a:ext>
            </a:extLst>
          </p:cNvPr>
          <p:cNvCxnSpPr>
            <a:cxnSpLocks/>
            <a:stCxn id="8" idx="2"/>
            <a:endCxn id="3" idx="1"/>
          </p:cNvCxnSpPr>
          <p:nvPr/>
        </p:nvCxnSpPr>
        <p:spPr>
          <a:xfrm>
            <a:off x="6096000" y="4576931"/>
            <a:ext cx="0" cy="5544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4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188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Frontend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D3DA8C7D-86C8-437D-B9AC-4F38E8D09DA2}"/>
              </a:ext>
            </a:extLst>
          </p:cNvPr>
          <p:cNvSpPr/>
          <p:nvPr/>
        </p:nvSpPr>
        <p:spPr>
          <a:xfrm>
            <a:off x="2373854" y="5131398"/>
            <a:ext cx="7444292" cy="139311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Database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3504D6-FB7F-42FA-985C-1013300DA29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6096000" y="2134945"/>
            <a:ext cx="1" cy="55446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2" descr="Pile of Poo on Apple iOS 11.2">
            <a:extLst>
              <a:ext uri="{FF2B5EF4-FFF2-40B4-BE49-F238E27FC236}">
                <a16:creationId xmlns:a16="http://schemas.microsoft.com/office/drawing/2014/main" id="{619C29AD-1DEB-40B7-9F8F-51E2DDFD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37" y="5416475"/>
            <a:ext cx="917090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4A8800-31E2-4EFD-8021-E4D6CB136EBF}"/>
              </a:ext>
            </a:extLst>
          </p:cNvPr>
          <p:cNvSpPr/>
          <p:nvPr/>
        </p:nvSpPr>
        <p:spPr>
          <a:xfrm>
            <a:off x="625736" y="2689410"/>
            <a:ext cx="10940527" cy="18875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Backend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C6F288-BFA0-47DD-9B90-135A90E30A83}"/>
              </a:ext>
            </a:extLst>
          </p:cNvPr>
          <p:cNvCxnSpPr>
            <a:cxnSpLocks/>
            <a:stCxn id="8" idx="2"/>
            <a:endCxn id="3" idx="1"/>
          </p:cNvCxnSpPr>
          <p:nvPr/>
        </p:nvCxnSpPr>
        <p:spPr>
          <a:xfrm>
            <a:off x="6096000" y="4576931"/>
            <a:ext cx="0" cy="5544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2" descr="Pile of Poo on Apple iOS 11.2">
            <a:extLst>
              <a:ext uri="{FF2B5EF4-FFF2-40B4-BE49-F238E27FC236}">
                <a16:creationId xmlns:a16="http://schemas.microsoft.com/office/drawing/2014/main" id="{B0759F99-FD1D-4B2E-9453-7A5085AC4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312" y="3174625"/>
            <a:ext cx="917090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ile of Poo on Apple iOS 11.2">
            <a:extLst>
              <a:ext uri="{FF2B5EF4-FFF2-40B4-BE49-F238E27FC236}">
                <a16:creationId xmlns:a16="http://schemas.microsoft.com/office/drawing/2014/main" id="{2E7A25EE-897C-446C-A73A-77418296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312" y="732639"/>
            <a:ext cx="917090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8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188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Frontend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DC9FD-1BEA-4D8C-8A10-E03A2F421673}"/>
              </a:ext>
            </a:extLst>
          </p:cNvPr>
          <p:cNvSpPr/>
          <p:nvPr/>
        </p:nvSpPr>
        <p:spPr>
          <a:xfrm>
            <a:off x="625737" y="3428999"/>
            <a:ext cx="1290918" cy="29072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Catalog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021C1-E55A-4123-8286-6142E9B9F30E}"/>
              </a:ext>
            </a:extLst>
          </p:cNvPr>
          <p:cNvSpPr/>
          <p:nvPr/>
        </p:nvSpPr>
        <p:spPr>
          <a:xfrm>
            <a:off x="625737" y="2571078"/>
            <a:ext cx="10940527" cy="452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API Gateway (</a:t>
            </a:r>
            <a:r>
              <a:rPr lang="en-US" sz="2800" dirty="0" err="1">
                <a:latin typeface="+mj-lt"/>
              </a:rPr>
              <a:t>GraphQL</a:t>
            </a:r>
            <a:r>
              <a:rPr lang="en-US" sz="2800" dirty="0">
                <a:latin typeface="+mj-lt"/>
              </a:rPr>
              <a:t> or </a:t>
            </a:r>
            <a:r>
              <a:rPr lang="en-US" sz="2800" dirty="0" err="1">
                <a:latin typeface="+mj-lt"/>
              </a:rPr>
              <a:t>whatevs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2F456-070C-4898-9DEC-691F39DD53F1}"/>
              </a:ext>
            </a:extLst>
          </p:cNvPr>
          <p:cNvSpPr/>
          <p:nvPr/>
        </p:nvSpPr>
        <p:spPr>
          <a:xfrm>
            <a:off x="2556197" y="3428998"/>
            <a:ext cx="1290918" cy="2907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Pricing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0CC6CF-573A-4585-AF94-7811C98BBE48}"/>
              </a:ext>
            </a:extLst>
          </p:cNvPr>
          <p:cNvSpPr/>
          <p:nvPr/>
        </p:nvSpPr>
        <p:spPr>
          <a:xfrm>
            <a:off x="4486657" y="3428997"/>
            <a:ext cx="1290918" cy="29072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Content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3291C-7F6F-4335-B34F-4992223C09C9}"/>
              </a:ext>
            </a:extLst>
          </p:cNvPr>
          <p:cNvSpPr/>
          <p:nvPr/>
        </p:nvSpPr>
        <p:spPr>
          <a:xfrm>
            <a:off x="6417117" y="3428999"/>
            <a:ext cx="1290918" cy="29072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Cart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B66028-A427-4E58-8569-9BD6585FD062}"/>
              </a:ext>
            </a:extLst>
          </p:cNvPr>
          <p:cNvSpPr/>
          <p:nvPr/>
        </p:nvSpPr>
        <p:spPr>
          <a:xfrm>
            <a:off x="8347577" y="3428996"/>
            <a:ext cx="1290918" cy="29072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Account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943B9-C385-45DF-8A64-B534F0B9EC79}"/>
              </a:ext>
            </a:extLst>
          </p:cNvPr>
          <p:cNvSpPr/>
          <p:nvPr/>
        </p:nvSpPr>
        <p:spPr>
          <a:xfrm>
            <a:off x="10278036" y="3428995"/>
            <a:ext cx="1290918" cy="290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Checkout 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3CBDE4-53DB-488D-91C8-C20504B7FED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6096001" y="2134945"/>
            <a:ext cx="0" cy="4361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762791-9707-4156-ACA3-7DE8F7CF6FD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271196" y="3023347"/>
            <a:ext cx="0" cy="4056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6F5581-3F3C-49D0-8CF7-C5967A95147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201656" y="3023347"/>
            <a:ext cx="0" cy="40565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4FC41C-B548-400D-BC23-1795D12BF3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2116" y="3023347"/>
            <a:ext cx="0" cy="4056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7B4DED-DFDD-44D7-B7F9-FF60C21A89E8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62576" y="3023347"/>
            <a:ext cx="0" cy="4056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60493F-7325-4EA9-A8F1-3C72647BF34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93036" y="3023347"/>
            <a:ext cx="0" cy="4056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925901-5601-4E20-847D-3E532B0CCB9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923495" y="3023347"/>
            <a:ext cx="0" cy="4056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7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9C9C-D128-4D81-9489-F225F7AF2C28}"/>
              </a:ext>
            </a:extLst>
          </p:cNvPr>
          <p:cNvSpPr/>
          <p:nvPr/>
        </p:nvSpPr>
        <p:spPr>
          <a:xfrm>
            <a:off x="625737" y="247424"/>
            <a:ext cx="10940527" cy="1887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+mj-lt"/>
              </a:rPr>
              <a:t>The Frontend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DC9FD-1BEA-4D8C-8A10-E03A2F421673}"/>
              </a:ext>
            </a:extLst>
          </p:cNvPr>
          <p:cNvSpPr/>
          <p:nvPr/>
        </p:nvSpPr>
        <p:spPr>
          <a:xfrm>
            <a:off x="625737" y="3428999"/>
            <a:ext cx="1290918" cy="29072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Catalog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021C1-E55A-4123-8286-6142E9B9F30E}"/>
              </a:ext>
            </a:extLst>
          </p:cNvPr>
          <p:cNvSpPr/>
          <p:nvPr/>
        </p:nvSpPr>
        <p:spPr>
          <a:xfrm>
            <a:off x="625737" y="2571078"/>
            <a:ext cx="10940527" cy="4522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API Gateway (</a:t>
            </a:r>
            <a:r>
              <a:rPr lang="en-US" sz="2800" dirty="0" err="1">
                <a:latin typeface="+mj-lt"/>
              </a:rPr>
              <a:t>GraphQL</a:t>
            </a:r>
            <a:r>
              <a:rPr lang="en-US" sz="2800" dirty="0">
                <a:latin typeface="+mj-lt"/>
              </a:rPr>
              <a:t> or </a:t>
            </a:r>
            <a:r>
              <a:rPr lang="en-US" sz="2800" dirty="0" err="1">
                <a:latin typeface="+mj-lt"/>
              </a:rPr>
              <a:t>whatevs</a:t>
            </a:r>
            <a:r>
              <a:rPr lang="en-US" sz="2800" dirty="0">
                <a:latin typeface="+mj-lt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D2F456-070C-4898-9DEC-691F39DD53F1}"/>
              </a:ext>
            </a:extLst>
          </p:cNvPr>
          <p:cNvSpPr/>
          <p:nvPr/>
        </p:nvSpPr>
        <p:spPr>
          <a:xfrm>
            <a:off x="2556197" y="3428998"/>
            <a:ext cx="1290918" cy="29072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Pricing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0CC6CF-573A-4585-AF94-7811C98BBE48}"/>
              </a:ext>
            </a:extLst>
          </p:cNvPr>
          <p:cNvSpPr/>
          <p:nvPr/>
        </p:nvSpPr>
        <p:spPr>
          <a:xfrm>
            <a:off x="4486657" y="3428997"/>
            <a:ext cx="1290918" cy="29072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Content 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3291C-7F6F-4335-B34F-4992223C09C9}"/>
              </a:ext>
            </a:extLst>
          </p:cNvPr>
          <p:cNvSpPr/>
          <p:nvPr/>
        </p:nvSpPr>
        <p:spPr>
          <a:xfrm>
            <a:off x="6417117" y="3428999"/>
            <a:ext cx="1290918" cy="29072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Cart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B66028-A427-4E58-8569-9BD6585FD062}"/>
              </a:ext>
            </a:extLst>
          </p:cNvPr>
          <p:cNvSpPr/>
          <p:nvPr/>
        </p:nvSpPr>
        <p:spPr>
          <a:xfrm>
            <a:off x="8347577" y="3428996"/>
            <a:ext cx="1290918" cy="29072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Account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7943B9-C385-45DF-8A64-B534F0B9EC79}"/>
              </a:ext>
            </a:extLst>
          </p:cNvPr>
          <p:cNvSpPr/>
          <p:nvPr/>
        </p:nvSpPr>
        <p:spPr>
          <a:xfrm>
            <a:off x="10278036" y="3428995"/>
            <a:ext cx="1290918" cy="290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Checkout 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3CBDE4-53DB-488D-91C8-C20504B7FED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6096001" y="2134945"/>
            <a:ext cx="0" cy="4361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762791-9707-4156-ACA3-7DE8F7CF6FD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271196" y="3023347"/>
            <a:ext cx="0" cy="4056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6F5581-3F3C-49D0-8CF7-C5967A95147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201656" y="3023347"/>
            <a:ext cx="0" cy="40565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4FC41C-B548-400D-BC23-1795D12BF32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32116" y="3023347"/>
            <a:ext cx="0" cy="4056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7B4DED-DFDD-44D7-B7F9-FF60C21A89E8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062576" y="3023347"/>
            <a:ext cx="0" cy="4056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60493F-7325-4EA9-A8F1-3C72647BF34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993036" y="3023347"/>
            <a:ext cx="0" cy="4056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925901-5601-4E20-847D-3E532B0CCB9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923495" y="3023347"/>
            <a:ext cx="0" cy="4056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2" descr="Pile of Poo on Apple iOS 11.2">
            <a:extLst>
              <a:ext uri="{FF2B5EF4-FFF2-40B4-BE49-F238E27FC236}">
                <a16:creationId xmlns:a16="http://schemas.microsoft.com/office/drawing/2014/main" id="{D4EB28DF-7561-4058-8245-4EC2CEBF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312" y="732639"/>
            <a:ext cx="917090" cy="9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ile of Poo on Apple iOS 11.2">
            <a:extLst>
              <a:ext uri="{FF2B5EF4-FFF2-40B4-BE49-F238E27FC236}">
                <a16:creationId xmlns:a16="http://schemas.microsoft.com/office/drawing/2014/main" id="{678AECC5-BE35-419D-A8FE-FC8C50BE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592" y="2556730"/>
            <a:ext cx="430529" cy="43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1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World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7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>
                  <a:latin typeface="+mj-lt"/>
                </a:rPr>
                <a:t>Sales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+mj-lt"/>
                </a:rPr>
                <a:t>MVC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+mj-lt"/>
                </a:rPr>
                <a:t>SQL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Orders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Win</a:t>
              </a: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SQL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ERP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???</a:t>
              </a: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1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>
                  <a:latin typeface="+mj-lt"/>
                </a:rPr>
                <a:t>Sales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+mj-lt"/>
                </a:rPr>
                <a:t>MVC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+mj-lt"/>
                </a:rPr>
                <a:t>SQL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Orders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Win</a:t>
              </a: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SQL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ERP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???</a:t>
              </a: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6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</a:t>
            </a:r>
            <a:r>
              <a:rPr lang="en-US" dirty="0" err="1"/>
              <a:t>Microservices</a:t>
            </a:r>
            <a:r>
              <a:rPr lang="en-US" dirty="0"/>
              <a:t> Interlude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2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>
                  <a:latin typeface="+mj-lt"/>
                </a:rPr>
                <a:t>Sales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+mj-lt"/>
                </a:rPr>
                <a:t>MVC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+mj-lt"/>
                </a:rPr>
                <a:t>SQL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Orders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Win</a:t>
              </a: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SQL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ERP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???</a:t>
              </a: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43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Autonomy is "easy" for backend services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boundaries can follow Conway's 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organization that designs a system (defined broadly) will produce a design whose structure is a copy of the organization's communication structure.</a:t>
            </a:r>
          </a:p>
        </p:txBody>
      </p:sp>
    </p:spTree>
    <p:extLst>
      <p:ext uri="{BB962C8B-B14F-4D97-AF65-F5344CB8AC3E}">
        <p14:creationId xmlns:p14="http://schemas.microsoft.com/office/powerpoint/2010/main" val="157829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sp>
          <p:nvSpPr>
            <p:cNvPr id="4" name="Rectangle 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>
                  <a:latin typeface="+mj-lt"/>
                </a:rPr>
                <a:t>Sales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+mj-lt"/>
                </a:rPr>
                <a:t>MVC</a:t>
              </a:r>
            </a:p>
          </p:txBody>
        </p:sp>
        <p:sp>
          <p:nvSpPr>
            <p:cNvPr id="7" name="Can 6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+mj-lt"/>
                </a:rPr>
                <a:t>SQL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86910" y="3725916"/>
            <a:ext cx="2427889" cy="2175641"/>
            <a:chOff x="472966" y="399393"/>
            <a:chExt cx="2427889" cy="2175641"/>
          </a:xfrm>
        </p:grpSpPr>
        <p:sp>
          <p:nvSpPr>
            <p:cNvPr id="10" name="Rectangle 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Orders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12" name="Can 1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76649" y="993228"/>
            <a:ext cx="2427889" cy="2175641"/>
            <a:chOff x="472966" y="399393"/>
            <a:chExt cx="2427889" cy="2175641"/>
          </a:xfrm>
        </p:grpSpPr>
        <p:sp>
          <p:nvSpPr>
            <p:cNvPr id="14" name="Rectangle 13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Win</a:t>
              </a:r>
            </a:p>
          </p:txBody>
        </p:sp>
        <p:sp>
          <p:nvSpPr>
            <p:cNvPr id="16" name="Can 15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+mj-lt"/>
                </a:rPr>
                <a:t>SQL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9" y="3962836"/>
            <a:ext cx="472090" cy="4720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202" y="5158936"/>
            <a:ext cx="585910" cy="40574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60524" y="2575034"/>
            <a:ext cx="2427889" cy="2175641"/>
            <a:chOff x="472966" y="399393"/>
            <a:chExt cx="2427889" cy="2175641"/>
          </a:xfrm>
        </p:grpSpPr>
        <p:sp>
          <p:nvSpPr>
            <p:cNvPr id="20" name="Rectangle 19"/>
            <p:cNvSpPr/>
            <p:nvPr/>
          </p:nvSpPr>
          <p:spPr>
            <a:xfrm>
              <a:off x="472966" y="399393"/>
              <a:ext cx="2427889" cy="2175641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ERP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193" y="578069"/>
              <a:ext cx="746235" cy="5885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???</a:t>
              </a:r>
            </a:p>
          </p:txBody>
        </p:sp>
        <p:sp>
          <p:nvSpPr>
            <p:cNvPr id="22" name="Can 21"/>
            <p:cNvSpPr/>
            <p:nvPr/>
          </p:nvSpPr>
          <p:spPr>
            <a:xfrm>
              <a:off x="1933903" y="1550275"/>
              <a:ext cx="630620" cy="756745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40" y="3920357"/>
            <a:ext cx="528261" cy="489608"/>
          </a:xfrm>
          <a:prstGeom prst="rect">
            <a:avLst/>
          </a:prstGeom>
        </p:spPr>
      </p:pic>
      <p:sp>
        <p:nvSpPr>
          <p:cNvPr id="3" name="Smiley Face 2"/>
          <p:cNvSpPr/>
          <p:nvPr/>
        </p:nvSpPr>
        <p:spPr>
          <a:xfrm>
            <a:off x="2002219" y="651641"/>
            <a:ext cx="446692" cy="45194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3239811" y="3975099"/>
            <a:ext cx="446692" cy="451945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529550" y="1240220"/>
            <a:ext cx="446692" cy="451945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10213424" y="2822026"/>
            <a:ext cx="446692" cy="45194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4111" y="5412828"/>
            <a:ext cx="5134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+mj-lt"/>
              </a:rPr>
              <a:t>1900 to now</a:t>
            </a:r>
          </a:p>
        </p:txBody>
      </p:sp>
    </p:spTree>
    <p:extLst>
      <p:ext uri="{BB962C8B-B14F-4D97-AF65-F5344CB8AC3E}">
        <p14:creationId xmlns:p14="http://schemas.microsoft.com/office/powerpoint/2010/main" val="1556371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styles and constraints remain the same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61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has shrunk</a:t>
            </a:r>
            <a:br>
              <a:rPr lang="en-US" dirty="0"/>
            </a:br>
            <a:r>
              <a:rPr lang="en-US" dirty="0"/>
              <a:t>(but is not zero)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long as we don’t make silly choices, it should "just work"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See: Fallacies of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17799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Jimmy aren't we supposed to talk about Composite UIs????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4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UI circa 1900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44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77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is not a technology or stack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36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compositional challenges remain the same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6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"last mile"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Delivering services to the final end-user</a:t>
            </a:r>
          </a:p>
        </p:txBody>
      </p:sp>
    </p:spTree>
    <p:extLst>
      <p:ext uri="{BB962C8B-B14F-4D97-AF65-F5344CB8AC3E}">
        <p14:creationId xmlns:p14="http://schemas.microsoft.com/office/powerpoint/2010/main" val="1413215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"last mile" is the most important part!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can't ignore it</a:t>
            </a:r>
          </a:p>
        </p:txBody>
      </p:sp>
    </p:spTree>
    <p:extLst>
      <p:ext uri="{BB962C8B-B14F-4D97-AF65-F5344CB8AC3E}">
        <p14:creationId xmlns:p14="http://schemas.microsoft.com/office/powerpoint/2010/main" val="488329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2966" y="399393"/>
            <a:ext cx="2427889" cy="2175641"/>
            <a:chOff x="472966" y="399393"/>
            <a:chExt cx="2427889" cy="2175641"/>
          </a:xfrm>
        </p:grpSpPr>
        <p:grpSp>
          <p:nvGrpSpPr>
            <p:cNvPr id="8" name="Group 7"/>
            <p:cNvGrpSpPr/>
            <p:nvPr/>
          </p:nvGrpSpPr>
          <p:grpSpPr>
            <a:xfrm>
              <a:off x="472966" y="399393"/>
              <a:ext cx="2427889" cy="2175641"/>
              <a:chOff x="472966" y="399393"/>
              <a:chExt cx="2427889" cy="217564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>
                    <a:latin typeface="+mj-lt"/>
                  </a:rPr>
                  <a:t>Sales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+mj-lt"/>
                  </a:rPr>
                  <a:t>MVC</a:t>
                </a:r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+mj-lt"/>
                  </a:rPr>
                  <a:t>SQL</a:t>
                </a:r>
              </a:p>
            </p:txBody>
          </p:sp>
        </p:grpSp>
        <p:sp>
          <p:nvSpPr>
            <p:cNvPr id="3" name="Smiley Face 2"/>
            <p:cNvSpPr/>
            <p:nvPr/>
          </p:nvSpPr>
          <p:spPr>
            <a:xfrm>
              <a:off x="2002219" y="651641"/>
              <a:ext cx="446692" cy="45194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86910" y="3725916"/>
            <a:ext cx="2427889" cy="2175641"/>
            <a:chOff x="1686910" y="3725916"/>
            <a:chExt cx="2427889" cy="2175641"/>
          </a:xfrm>
        </p:grpSpPr>
        <p:grpSp>
          <p:nvGrpSpPr>
            <p:cNvPr id="5" name="Group 4"/>
            <p:cNvGrpSpPr/>
            <p:nvPr/>
          </p:nvGrpSpPr>
          <p:grpSpPr>
            <a:xfrm>
              <a:off x="1686910" y="3725916"/>
              <a:ext cx="2427889" cy="2175641"/>
              <a:chOff x="1686910" y="3725916"/>
              <a:chExt cx="2427889" cy="217564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86910" y="3725916"/>
                <a:ext cx="2427889" cy="2175641"/>
                <a:chOff x="472966" y="399393"/>
                <a:chExt cx="2427889" cy="217564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2966" y="399393"/>
                  <a:ext cx="2427889" cy="217564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r>
                    <a:rPr lang="en-US" dirty="0">
                      <a:latin typeface="+mj-lt"/>
                    </a:rPr>
                    <a:t>Orders</a:t>
                  </a: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704193" y="578069"/>
                  <a:ext cx="746235" cy="58857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Can 11"/>
                <p:cNvSpPr/>
                <p:nvPr/>
              </p:nvSpPr>
              <p:spPr>
                <a:xfrm>
                  <a:off x="1933903" y="1550275"/>
                  <a:ext cx="630620" cy="756745"/>
                </a:xfrm>
                <a:prstGeom prst="can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+mj-lt"/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209" y="3962836"/>
                <a:ext cx="472090" cy="47209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202" y="5158936"/>
                <a:ext cx="585910" cy="405743"/>
              </a:xfrm>
              <a:prstGeom prst="rect">
                <a:avLst/>
              </a:prstGeom>
            </p:spPr>
          </p:pic>
        </p:grpSp>
        <p:sp>
          <p:nvSpPr>
            <p:cNvPr id="23" name="Smiley Face 22"/>
            <p:cNvSpPr/>
            <p:nvPr/>
          </p:nvSpPr>
          <p:spPr>
            <a:xfrm>
              <a:off x="3239811" y="3975099"/>
              <a:ext cx="446692" cy="451945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76649" y="993228"/>
            <a:ext cx="2427889" cy="2175641"/>
            <a:chOff x="4976649" y="993228"/>
            <a:chExt cx="2427889" cy="2175641"/>
          </a:xfrm>
        </p:grpSpPr>
        <p:grpSp>
          <p:nvGrpSpPr>
            <p:cNvPr id="13" name="Group 12"/>
            <p:cNvGrpSpPr/>
            <p:nvPr/>
          </p:nvGrpSpPr>
          <p:grpSpPr>
            <a:xfrm>
              <a:off x="4976649" y="993228"/>
              <a:ext cx="2427889" cy="2175641"/>
              <a:chOff x="472966" y="399393"/>
              <a:chExt cx="2427889" cy="217564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+mj-lt"/>
                  </a:rPr>
                  <a:t>Shipping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Win</a:t>
                </a:r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+mj-lt"/>
                  </a:rPr>
                  <a:t>SQL</a:t>
                </a:r>
              </a:p>
            </p:txBody>
          </p:sp>
        </p:grpSp>
        <p:sp>
          <p:nvSpPr>
            <p:cNvPr id="24" name="Smiley Face 23"/>
            <p:cNvSpPr/>
            <p:nvPr/>
          </p:nvSpPr>
          <p:spPr>
            <a:xfrm>
              <a:off x="6529550" y="1240220"/>
              <a:ext cx="446692" cy="451945"/>
            </a:xfrm>
            <a:prstGeom prst="smileyFac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660524" y="2575034"/>
            <a:ext cx="2427889" cy="2175641"/>
            <a:chOff x="8660524" y="2575034"/>
            <a:chExt cx="2427889" cy="2175641"/>
          </a:xfrm>
        </p:grpSpPr>
        <p:grpSp>
          <p:nvGrpSpPr>
            <p:cNvPr id="19" name="Group 18"/>
            <p:cNvGrpSpPr/>
            <p:nvPr/>
          </p:nvGrpSpPr>
          <p:grpSpPr>
            <a:xfrm>
              <a:off x="8660524" y="2575034"/>
              <a:ext cx="2427889" cy="2175641"/>
              <a:chOff x="472966" y="399393"/>
              <a:chExt cx="2427889" cy="217564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+mj-lt"/>
                  </a:rPr>
                  <a:t>ERP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???</a:t>
                </a: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640" y="3920357"/>
              <a:ext cx="528261" cy="489608"/>
            </a:xfrm>
            <a:prstGeom prst="rect">
              <a:avLst/>
            </a:prstGeom>
          </p:spPr>
        </p:pic>
        <p:sp>
          <p:nvSpPr>
            <p:cNvPr id="25" name="Smiley Face 24"/>
            <p:cNvSpPr/>
            <p:nvPr/>
          </p:nvSpPr>
          <p:spPr>
            <a:xfrm>
              <a:off x="10213424" y="2822026"/>
              <a:ext cx="446692" cy="451945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686911" y="2575034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14799" y="3168869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14799" y="3662855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04538" y="2081049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1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93987" y="1114096"/>
            <a:ext cx="2427889" cy="2175641"/>
            <a:chOff x="472966" y="399393"/>
            <a:chExt cx="2427889" cy="2175641"/>
          </a:xfrm>
        </p:grpSpPr>
        <p:grpSp>
          <p:nvGrpSpPr>
            <p:cNvPr id="8" name="Group 7"/>
            <p:cNvGrpSpPr/>
            <p:nvPr/>
          </p:nvGrpSpPr>
          <p:grpSpPr>
            <a:xfrm>
              <a:off x="472966" y="399393"/>
              <a:ext cx="2427889" cy="2175641"/>
              <a:chOff x="472966" y="399393"/>
              <a:chExt cx="2427889" cy="217564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>
                    <a:latin typeface="+mj-lt"/>
                  </a:rPr>
                  <a:t>Sales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+mj-lt"/>
                  </a:rPr>
                  <a:t>MVC</a:t>
                </a:r>
              </a:p>
            </p:txBody>
          </p:sp>
          <p:sp>
            <p:nvSpPr>
              <p:cNvPr id="7" name="Can 6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latin typeface="+mj-lt"/>
                  </a:rPr>
                  <a:t>SQL</a:t>
                </a:r>
              </a:p>
            </p:txBody>
          </p:sp>
        </p:grpSp>
        <p:sp>
          <p:nvSpPr>
            <p:cNvPr id="3" name="Smiley Face 2"/>
            <p:cNvSpPr/>
            <p:nvPr/>
          </p:nvSpPr>
          <p:spPr>
            <a:xfrm>
              <a:off x="2002219" y="651641"/>
              <a:ext cx="446692" cy="451945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07931" y="4440619"/>
            <a:ext cx="2427889" cy="2175641"/>
            <a:chOff x="1686910" y="3725916"/>
            <a:chExt cx="2427889" cy="2175641"/>
          </a:xfrm>
        </p:grpSpPr>
        <p:grpSp>
          <p:nvGrpSpPr>
            <p:cNvPr id="5" name="Group 4"/>
            <p:cNvGrpSpPr/>
            <p:nvPr/>
          </p:nvGrpSpPr>
          <p:grpSpPr>
            <a:xfrm>
              <a:off x="1686910" y="3725916"/>
              <a:ext cx="2427889" cy="2175641"/>
              <a:chOff x="1686910" y="3725916"/>
              <a:chExt cx="2427889" cy="217564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686910" y="3725916"/>
                <a:ext cx="2427889" cy="2175641"/>
                <a:chOff x="472966" y="399393"/>
                <a:chExt cx="2427889" cy="2175641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472966" y="399393"/>
                  <a:ext cx="2427889" cy="217564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b"/>
                <a:lstStyle/>
                <a:p>
                  <a:r>
                    <a:rPr lang="en-US" dirty="0">
                      <a:latin typeface="+mj-lt"/>
                    </a:rPr>
                    <a:t>Orders</a:t>
                  </a: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704193" y="578069"/>
                  <a:ext cx="746235" cy="588579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sp>
              <p:nvSpPr>
                <p:cNvPr id="12" name="Can 11"/>
                <p:cNvSpPr/>
                <p:nvPr/>
              </p:nvSpPr>
              <p:spPr>
                <a:xfrm>
                  <a:off x="1933903" y="1550275"/>
                  <a:ext cx="630620" cy="756745"/>
                </a:xfrm>
                <a:prstGeom prst="can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+mj-lt"/>
                  </a:endParaRPr>
                </a:p>
              </p:txBody>
            </p:sp>
          </p:grp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5209" y="3962836"/>
                <a:ext cx="472090" cy="47209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0202" y="5158936"/>
                <a:ext cx="585910" cy="405743"/>
              </a:xfrm>
              <a:prstGeom prst="rect">
                <a:avLst/>
              </a:prstGeom>
            </p:spPr>
          </p:pic>
        </p:grpSp>
        <p:sp>
          <p:nvSpPr>
            <p:cNvPr id="23" name="Smiley Face 22"/>
            <p:cNvSpPr/>
            <p:nvPr/>
          </p:nvSpPr>
          <p:spPr>
            <a:xfrm>
              <a:off x="3239811" y="3975099"/>
              <a:ext cx="446692" cy="451945"/>
            </a:xfrm>
            <a:prstGeom prst="smileyFac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97670" y="1707931"/>
            <a:ext cx="2427889" cy="2175641"/>
            <a:chOff x="4976649" y="993228"/>
            <a:chExt cx="2427889" cy="2175641"/>
          </a:xfrm>
        </p:grpSpPr>
        <p:grpSp>
          <p:nvGrpSpPr>
            <p:cNvPr id="13" name="Group 12"/>
            <p:cNvGrpSpPr/>
            <p:nvPr/>
          </p:nvGrpSpPr>
          <p:grpSpPr>
            <a:xfrm>
              <a:off x="4976649" y="993228"/>
              <a:ext cx="2427889" cy="2175641"/>
              <a:chOff x="472966" y="399393"/>
              <a:chExt cx="2427889" cy="217564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+mj-lt"/>
                  </a:rPr>
                  <a:t>Shipping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Win</a:t>
                </a:r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+mj-lt"/>
                  </a:rPr>
                  <a:t>SQL</a:t>
                </a:r>
              </a:p>
            </p:txBody>
          </p:sp>
        </p:grpSp>
        <p:sp>
          <p:nvSpPr>
            <p:cNvPr id="24" name="Smiley Face 23"/>
            <p:cNvSpPr/>
            <p:nvPr/>
          </p:nvSpPr>
          <p:spPr>
            <a:xfrm>
              <a:off x="6529550" y="1240220"/>
              <a:ext cx="446692" cy="451945"/>
            </a:xfrm>
            <a:prstGeom prst="smileyFac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681545" y="3289737"/>
            <a:ext cx="2427889" cy="2175641"/>
            <a:chOff x="8660524" y="2575034"/>
            <a:chExt cx="2427889" cy="2175641"/>
          </a:xfrm>
        </p:grpSpPr>
        <p:grpSp>
          <p:nvGrpSpPr>
            <p:cNvPr id="19" name="Group 18"/>
            <p:cNvGrpSpPr/>
            <p:nvPr/>
          </p:nvGrpSpPr>
          <p:grpSpPr>
            <a:xfrm>
              <a:off x="8660524" y="2575034"/>
              <a:ext cx="2427889" cy="2175641"/>
              <a:chOff x="472966" y="399393"/>
              <a:chExt cx="2427889" cy="217564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2966" y="399393"/>
                <a:ext cx="2427889" cy="217564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r>
                  <a:rPr lang="en-US" dirty="0">
                    <a:latin typeface="+mj-lt"/>
                  </a:rPr>
                  <a:t>ERP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04193" y="578069"/>
                <a:ext cx="746235" cy="58857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???</a:t>
                </a: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1933903" y="1550275"/>
                <a:ext cx="630620" cy="756745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+mj-lt"/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2640" y="3920357"/>
              <a:ext cx="528261" cy="489608"/>
            </a:xfrm>
            <a:prstGeom prst="rect">
              <a:avLst/>
            </a:prstGeom>
          </p:spPr>
        </p:pic>
        <p:sp>
          <p:nvSpPr>
            <p:cNvPr id="25" name="Smiley Face 24"/>
            <p:cNvSpPr/>
            <p:nvPr/>
          </p:nvSpPr>
          <p:spPr>
            <a:xfrm>
              <a:off x="10213424" y="2822026"/>
              <a:ext cx="446692" cy="451945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/>
          <p:cNvCxnSpPr>
            <a:stCxn id="4" idx="2"/>
            <a:endCxn id="10" idx="0"/>
          </p:cNvCxnSpPr>
          <p:nvPr/>
        </p:nvCxnSpPr>
        <p:spPr>
          <a:xfrm>
            <a:off x="1707932" y="3289737"/>
            <a:ext cx="1213944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4" idx="2"/>
          </p:cNvCxnSpPr>
          <p:nvPr/>
        </p:nvCxnSpPr>
        <p:spPr>
          <a:xfrm flipV="1">
            <a:off x="4135820" y="3883572"/>
            <a:ext cx="2075795" cy="164486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20" idx="1"/>
          </p:cNvCxnSpPr>
          <p:nvPr/>
        </p:nvCxnSpPr>
        <p:spPr>
          <a:xfrm flipV="1">
            <a:off x="4135820" y="4377558"/>
            <a:ext cx="4545725" cy="115088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1"/>
            <a:endCxn id="14" idx="3"/>
          </p:cNvCxnSpPr>
          <p:nvPr/>
        </p:nvCxnSpPr>
        <p:spPr>
          <a:xfrm flipH="1" flipV="1">
            <a:off x="7425559" y="2795752"/>
            <a:ext cx="1255986" cy="1581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331" y="252248"/>
            <a:ext cx="11288110" cy="6936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latin typeface="+mj-lt"/>
              </a:rPr>
              <a:t>End-User UI</a:t>
            </a:r>
          </a:p>
        </p:txBody>
      </p:sp>
    </p:spTree>
    <p:extLst>
      <p:ext uri="{BB962C8B-B14F-4D97-AF65-F5344CB8AC3E}">
        <p14:creationId xmlns:p14="http://schemas.microsoft.com/office/powerpoint/2010/main" val="92640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zero: don’t compose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5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693683"/>
            <a:ext cx="1229710" cy="56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693683"/>
            <a:ext cx="1229710" cy="5623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693683"/>
            <a:ext cx="1229710" cy="56230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693683"/>
            <a:ext cx="1229710" cy="56230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693683"/>
            <a:ext cx="1229710" cy="56230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672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693683"/>
            <a:ext cx="1229710" cy="5623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693683"/>
            <a:ext cx="1229710" cy="56230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693683"/>
            <a:ext cx="1229710" cy="56230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693683"/>
            <a:ext cx="1229710" cy="56230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693683"/>
            <a:ext cx="1229710" cy="56230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525522"/>
            <a:ext cx="1229710" cy="4845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sales.store.com</a:t>
            </a:r>
            <a:endParaRPr lang="en-US" sz="28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525522"/>
            <a:ext cx="1229710" cy="48452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orders.store.com</a:t>
            </a:r>
            <a:endParaRPr lang="en-US" sz="2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525522"/>
            <a:ext cx="1229710" cy="48452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shipping.store.com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525522"/>
            <a:ext cx="1229710" cy="48452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>
                <a:latin typeface="+mj-lt"/>
              </a:rPr>
              <a:t>erp.store.com</a:t>
            </a:r>
            <a:endParaRPr lang="en-US" sz="28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525522"/>
            <a:ext cx="1229710" cy="48452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dirty="0" err="1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4540474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82717" y="6043448"/>
            <a:ext cx="10210799" cy="47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+mj-lt"/>
              </a:rPr>
              <a:t>CDN</a:t>
            </a:r>
          </a:p>
        </p:txBody>
      </p:sp>
      <p:cxnSp>
        <p:nvCxnSpPr>
          <p:cNvPr id="14" name="Straight Arrow Connector 13"/>
          <p:cNvCxnSpPr>
            <a:stCxn id="9" idx="2"/>
          </p:cNvCxnSpPr>
          <p:nvPr/>
        </p:nvCxnSpPr>
        <p:spPr>
          <a:xfrm flipH="1">
            <a:off x="1597572" y="5370792"/>
            <a:ext cx="1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</p:cNvCxnSpPr>
          <p:nvPr/>
        </p:nvCxnSpPr>
        <p:spPr>
          <a:xfrm>
            <a:off x="3842845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3" idx="0"/>
          </p:cNvCxnSpPr>
          <p:nvPr/>
        </p:nvCxnSpPr>
        <p:spPr>
          <a:xfrm>
            <a:off x="6088117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</p:cNvCxnSpPr>
          <p:nvPr/>
        </p:nvCxnSpPr>
        <p:spPr>
          <a:xfrm>
            <a:off x="8333389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</p:cNvCxnSpPr>
          <p:nvPr/>
        </p:nvCxnSpPr>
        <p:spPr>
          <a:xfrm>
            <a:off x="10578662" y="5370792"/>
            <a:ext cx="0" cy="6726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73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Whoever says so is trying to sell you something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60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It's hard to fake a composite UI with disparate apps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*usually* suffers</a:t>
            </a:r>
          </a:p>
        </p:txBody>
      </p:sp>
    </p:spTree>
    <p:extLst>
      <p:ext uri="{BB962C8B-B14F-4D97-AF65-F5344CB8AC3E}">
        <p14:creationId xmlns:p14="http://schemas.microsoft.com/office/powerpoint/2010/main" val="182075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compose?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5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E3A4C-D3EE-46E5-BAE1-0039E2FB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DEPENDS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65A5E-7917-4305-BDAA-64144EE64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consultant’s motto</a:t>
            </a:r>
          </a:p>
        </p:txBody>
      </p:sp>
    </p:spTree>
    <p:extLst>
      <p:ext uri="{BB962C8B-B14F-4D97-AF65-F5344CB8AC3E}">
        <p14:creationId xmlns:p14="http://schemas.microsoft.com/office/powerpoint/2010/main" val="3056819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995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6" y="1524000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1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37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framework!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modules</a:t>
            </a:r>
          </a:p>
          <a:p>
            <a:endParaRPr lang="en-US" dirty="0"/>
          </a:p>
          <a:p>
            <a:r>
              <a:rPr lang="en-US" dirty="0"/>
              <a:t>React components</a:t>
            </a:r>
          </a:p>
          <a:p>
            <a:endParaRPr lang="en-US" dirty="0"/>
          </a:p>
          <a:p>
            <a:r>
              <a:rPr lang="en-US" dirty="0"/>
              <a:t>Aurelia components</a:t>
            </a:r>
          </a:p>
          <a:p>
            <a:endParaRPr lang="en-US" dirty="0"/>
          </a:p>
          <a:p>
            <a:r>
              <a:rPr lang="en-US" dirty="0" err="1"/>
              <a:t>noun.js</a:t>
            </a:r>
            <a:r>
              <a:rPr lang="en-US" dirty="0"/>
              <a:t> component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500187"/>
            <a:ext cx="2044700" cy="204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89" y="1639093"/>
            <a:ext cx="1965973" cy="1766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25" y="4001294"/>
            <a:ext cx="19050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844" y="3766215"/>
            <a:ext cx="2201862" cy="237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B9A9D9-4292-4AB5-978C-734196A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are coupling!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2137B-FF2A-4406-8242-F1868AF42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Especially Angular</a:t>
            </a:r>
          </a:p>
        </p:txBody>
      </p:sp>
    </p:spTree>
    <p:extLst>
      <p:ext uri="{BB962C8B-B14F-4D97-AF65-F5344CB8AC3E}">
        <p14:creationId xmlns:p14="http://schemas.microsoft.com/office/powerpoint/2010/main" val="1273099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3195144" y="1690688"/>
            <a:ext cx="4635063" cy="4099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Web component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520966" y="1923393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3520966" y="3740205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template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4923" y="1923392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CSS</a:t>
            </a:r>
          </a:p>
        </p:txBody>
      </p:sp>
      <p:sp>
        <p:nvSpPr>
          <p:cNvPr id="8" name="Rectangle 7"/>
          <p:cNvSpPr/>
          <p:nvPr/>
        </p:nvSpPr>
        <p:spPr>
          <a:xfrm>
            <a:off x="5780687" y="3740204"/>
            <a:ext cx="1692165" cy="1439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element</a:t>
            </a:r>
          </a:p>
        </p:txBody>
      </p:sp>
      <p:pic>
        <p:nvPicPr>
          <p:cNvPr id="2050" name="Picture 2" descr="Image result for web components">
            <a:extLst>
              <a:ext uri="{FF2B5EF4-FFF2-40B4-BE49-F238E27FC236}">
                <a16:creationId xmlns:a16="http://schemas.microsoft.com/office/drawing/2014/main" id="{ADF0D915-C9D7-4F1B-8A5D-58ACBD2E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297" y="274320"/>
            <a:ext cx="1313791" cy="13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82857-FA47-4804-BAA3-19F3800E52E9}"/>
              </a:ext>
            </a:extLst>
          </p:cNvPr>
          <p:cNvSpPr txBox="1"/>
          <p:nvPr/>
        </p:nvSpPr>
        <p:spPr>
          <a:xfrm>
            <a:off x="1744980" y="5938221"/>
            <a:ext cx="8702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&lt;toggle-button&gt;Click Me!&lt;/toggle-button&gt;</a:t>
            </a:r>
          </a:p>
        </p:txBody>
      </p:sp>
    </p:spTree>
    <p:extLst>
      <p:ext uri="{BB962C8B-B14F-4D97-AF65-F5344CB8AC3E}">
        <p14:creationId xmlns:p14="http://schemas.microsoft.com/office/powerpoint/2010/main" val="95820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90" y="0"/>
            <a:ext cx="10515600" cy="1325563"/>
          </a:xfrm>
        </p:spPr>
        <p:txBody>
          <a:bodyPr/>
          <a:lstStyle/>
          <a:p>
            <a:r>
              <a:rPr lang="en-US" dirty="0"/>
              <a:t>Web Components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4084" y="1135117"/>
            <a:ext cx="3405353" cy="2629064"/>
            <a:chOff x="3195144" y="1690688"/>
            <a:chExt cx="3405353" cy="2629064"/>
          </a:xfrm>
        </p:grpSpPr>
        <p:sp>
          <p:nvSpPr>
            <p:cNvPr id="4" name="Rectangle 3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cart component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element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4537" y="1135117"/>
            <a:ext cx="3405353" cy="2629064"/>
            <a:chOff x="3195144" y="1690688"/>
            <a:chExt cx="3405353" cy="2629064"/>
          </a:xfrm>
        </p:grpSpPr>
        <p:sp>
          <p:nvSpPr>
            <p:cNvPr id="10" name="Rectangle 9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catalog component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33888" y="4057732"/>
            <a:ext cx="3405353" cy="2629064"/>
            <a:chOff x="3195144" y="1690688"/>
            <a:chExt cx="3405353" cy="2629064"/>
          </a:xfrm>
        </p:grpSpPr>
        <p:sp>
          <p:nvSpPr>
            <p:cNvPr id="16" name="Rectangle 15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account component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27682" y="4057732"/>
            <a:ext cx="3405353" cy="2629064"/>
            <a:chOff x="3195144" y="1690688"/>
            <a:chExt cx="3405353" cy="2629064"/>
          </a:xfrm>
        </p:grpSpPr>
        <p:sp>
          <p:nvSpPr>
            <p:cNvPr id="22" name="Rectangle 21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 component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element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microservice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(depends who you ask)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99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90" y="0"/>
            <a:ext cx="10515600" cy="1325563"/>
          </a:xfrm>
        </p:spPr>
        <p:txBody>
          <a:bodyPr/>
          <a:lstStyle/>
          <a:p>
            <a:r>
              <a:rPr lang="en-US" dirty="0"/>
              <a:t>Backing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4084" y="1135117"/>
            <a:ext cx="3405353" cy="2629064"/>
            <a:chOff x="3195144" y="1690688"/>
            <a:chExt cx="3405353" cy="2629064"/>
          </a:xfrm>
        </p:grpSpPr>
        <p:sp>
          <p:nvSpPr>
            <p:cNvPr id="4" name="Rectangle 3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cart component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element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04537" y="1135117"/>
            <a:ext cx="3405353" cy="2629064"/>
            <a:chOff x="3195144" y="1690688"/>
            <a:chExt cx="3405353" cy="2629064"/>
          </a:xfrm>
        </p:grpSpPr>
        <p:sp>
          <p:nvSpPr>
            <p:cNvPr id="10" name="Rectangle 9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catalog component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element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33888" y="4057732"/>
            <a:ext cx="3405353" cy="2629064"/>
            <a:chOff x="3195144" y="1690688"/>
            <a:chExt cx="3405353" cy="2629064"/>
          </a:xfrm>
        </p:grpSpPr>
        <p:sp>
          <p:nvSpPr>
            <p:cNvPr id="16" name="Rectangle 15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account component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element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27682" y="4057732"/>
            <a:ext cx="3405353" cy="2629064"/>
            <a:chOff x="3195144" y="1690688"/>
            <a:chExt cx="3405353" cy="2629064"/>
          </a:xfrm>
        </p:grpSpPr>
        <p:sp>
          <p:nvSpPr>
            <p:cNvPr id="22" name="Rectangle 21"/>
            <p:cNvSpPr/>
            <p:nvPr/>
          </p:nvSpPr>
          <p:spPr>
            <a:xfrm>
              <a:off x="3195144" y="1690688"/>
              <a:ext cx="3405353" cy="26290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dirty="0">
                  <a:latin typeface="+mj-lt"/>
                </a:rPr>
                <a:t>shipping component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20966" y="1923394"/>
              <a:ext cx="1371602" cy="956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HTML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0966" y="3005220"/>
              <a:ext cx="1371602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template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37081" y="1923394"/>
              <a:ext cx="1361091" cy="95644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CSS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037080" y="3005220"/>
              <a:ext cx="1361091" cy="93689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element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960883" y="1219200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Cart API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9520" y="4899298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AccountAPI</a:t>
            </a:r>
            <a:endParaRPr lang="en-US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005847" y="4899298"/>
            <a:ext cx="1269125" cy="9129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Shipping API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99220" y="2492731"/>
            <a:ext cx="1066799" cy="8303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+mj-lt"/>
              </a:rPr>
              <a:t>CatalogAPI</a:t>
            </a:r>
            <a:endParaRPr lang="en-US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4" idx="3"/>
            <a:endCxn id="27" idx="1"/>
          </p:cNvCxnSpPr>
          <p:nvPr/>
        </p:nvCxnSpPr>
        <p:spPr>
          <a:xfrm flipV="1">
            <a:off x="4519437" y="1634359"/>
            <a:ext cx="441446" cy="8152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1"/>
            <a:endCxn id="30" idx="3"/>
          </p:cNvCxnSpPr>
          <p:nvPr/>
        </p:nvCxnSpPr>
        <p:spPr>
          <a:xfrm flipH="1">
            <a:off x="6766019" y="2449649"/>
            <a:ext cx="638518" cy="4582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1"/>
            <a:endCxn id="28" idx="3"/>
          </p:cNvCxnSpPr>
          <p:nvPr/>
        </p:nvCxnSpPr>
        <p:spPr>
          <a:xfrm flipH="1" flipV="1">
            <a:off x="1546319" y="5314457"/>
            <a:ext cx="387569" cy="578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3"/>
            <a:endCxn id="29" idx="1"/>
          </p:cNvCxnSpPr>
          <p:nvPr/>
        </p:nvCxnSpPr>
        <p:spPr>
          <a:xfrm flipV="1">
            <a:off x="9433035" y="5355760"/>
            <a:ext cx="572812" cy="165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16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87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promos.html</a:t>
            </a:r>
          </a:p>
        </p:txBody>
      </p:sp>
    </p:spTree>
    <p:extLst>
      <p:ext uri="{BB962C8B-B14F-4D97-AF65-F5344CB8AC3E}">
        <p14:creationId xmlns:p14="http://schemas.microsoft.com/office/powerpoint/2010/main" val="375603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account.html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promos.html</a:t>
            </a:r>
          </a:p>
        </p:txBody>
      </p:sp>
    </p:spTree>
    <p:extLst>
      <p:ext uri="{BB962C8B-B14F-4D97-AF65-F5344CB8AC3E}">
        <p14:creationId xmlns:p14="http://schemas.microsoft.com/office/powerpoint/2010/main" val="486900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images.html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account.html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promos.html</a:t>
            </a:r>
          </a:p>
        </p:txBody>
      </p:sp>
    </p:spTree>
    <p:extLst>
      <p:ext uri="{BB962C8B-B14F-4D97-AF65-F5344CB8AC3E}">
        <p14:creationId xmlns:p14="http://schemas.microsoft.com/office/powerpoint/2010/main" val="43634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images.html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3147847" y="3331779"/>
            <a:ext cx="4293477" cy="1261242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formats.html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account.html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9869214" y="5192110"/>
            <a:ext cx="2272862" cy="525518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stock.js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>
                <a:latin typeface="+mj-lt"/>
              </a:rPr>
              <a:t>promos.html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69213" y="6083775"/>
            <a:ext cx="2280745" cy="620112"/>
          </a:xfrm>
          <a:prstGeom prst="rect">
            <a:avLst/>
          </a:prstGeom>
          <a:solidFill>
            <a:schemeClr val="accent6">
              <a:alpha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>
                <a:latin typeface="+mj-lt"/>
              </a:rPr>
              <a:t>cart.js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9939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7990" y="2270760"/>
            <a:ext cx="1229710" cy="4045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>
                <a:latin typeface="+mj-lt"/>
              </a:rPr>
              <a:t>api.sales.store.com</a:t>
            </a: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3262" y="2270760"/>
            <a:ext cx="1229710" cy="40459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>
                <a:latin typeface="+mj-lt"/>
              </a:rPr>
              <a:t>api.orders.store.com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18534" y="2270760"/>
            <a:ext cx="1229710" cy="40459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>
                <a:latin typeface="+mj-lt"/>
              </a:rPr>
              <a:t>api.shipping.store.com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63807" y="2270760"/>
            <a:ext cx="1229710" cy="40459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>
                <a:latin typeface="+mj-lt"/>
              </a:rPr>
              <a:t>api.erp.store.com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2718" y="2270760"/>
            <a:ext cx="1229710" cy="40459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err="1">
                <a:latin typeface="+mj-lt"/>
              </a:rPr>
              <a:t>api.store.com</a:t>
            </a:r>
            <a:endParaRPr lang="en-US" sz="2400" dirty="0">
              <a:latin typeface="+mj-lt"/>
            </a:endParaRPr>
          </a:p>
        </p:txBody>
      </p:sp>
      <p:sp>
        <p:nvSpPr>
          <p:cNvPr id="2" name="Can 1"/>
          <p:cNvSpPr/>
          <p:nvPr/>
        </p:nvSpPr>
        <p:spPr>
          <a:xfrm>
            <a:off x="159757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3842845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6088117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8333389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10578662" y="5486400"/>
            <a:ext cx="504497" cy="662152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26" idx="2"/>
            <a:endCxn id="9" idx="0"/>
          </p:cNvCxnSpPr>
          <p:nvPr/>
        </p:nvCxnSpPr>
        <p:spPr>
          <a:xfrm flipH="1">
            <a:off x="1597573" y="1880958"/>
            <a:ext cx="4490544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6" idx="2"/>
            <a:endCxn id="4" idx="0"/>
          </p:cNvCxnSpPr>
          <p:nvPr/>
        </p:nvCxnSpPr>
        <p:spPr>
          <a:xfrm flipH="1">
            <a:off x="3842845" y="1880958"/>
            <a:ext cx="2245272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2"/>
            <a:endCxn id="5" idx="0"/>
          </p:cNvCxnSpPr>
          <p:nvPr/>
        </p:nvCxnSpPr>
        <p:spPr>
          <a:xfrm>
            <a:off x="6088117" y="1880958"/>
            <a:ext cx="0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2"/>
            <a:endCxn id="6" idx="0"/>
          </p:cNvCxnSpPr>
          <p:nvPr/>
        </p:nvCxnSpPr>
        <p:spPr>
          <a:xfrm>
            <a:off x="6088117" y="1880958"/>
            <a:ext cx="2245272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6" idx="2"/>
            <a:endCxn id="7" idx="0"/>
          </p:cNvCxnSpPr>
          <p:nvPr/>
        </p:nvCxnSpPr>
        <p:spPr>
          <a:xfrm>
            <a:off x="6088117" y="1880958"/>
            <a:ext cx="4490545" cy="389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38" y="249183"/>
            <a:ext cx="1732807" cy="67572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91713" y="203967"/>
            <a:ext cx="2028496" cy="71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Service Team</a:t>
            </a:r>
          </a:p>
        </p:txBody>
      </p:sp>
      <p:cxnSp>
        <p:nvCxnSpPr>
          <p:cNvPr id="55" name="Straight Arrow Connector 54"/>
          <p:cNvCxnSpPr>
            <a:stCxn id="54" idx="3"/>
          </p:cNvCxnSpPr>
          <p:nvPr/>
        </p:nvCxnSpPr>
        <p:spPr>
          <a:xfrm flipV="1">
            <a:off x="2720209" y="561318"/>
            <a:ext cx="637517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82717" y="1166255"/>
            <a:ext cx="10210799" cy="714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+mj-lt"/>
              </a:rPr>
              <a:t>store.com</a:t>
            </a:r>
            <a:endParaRPr lang="en-US" sz="2800" dirty="0">
              <a:latin typeface="+mj-lt"/>
            </a:endParaRPr>
          </a:p>
        </p:txBody>
      </p:sp>
      <p:cxnSp>
        <p:nvCxnSpPr>
          <p:cNvPr id="32" name="Straight Arrow Connector 31"/>
          <p:cNvCxnSpPr>
            <a:cxnSpLocks/>
            <a:endCxn id="26" idx="0"/>
          </p:cNvCxnSpPr>
          <p:nvPr/>
        </p:nvCxnSpPr>
        <p:spPr>
          <a:xfrm>
            <a:off x="6088117" y="924911"/>
            <a:ext cx="0" cy="24134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Image result for polymer web components">
            <a:extLst>
              <a:ext uri="{FF2B5EF4-FFF2-40B4-BE49-F238E27FC236}">
                <a16:creationId xmlns:a16="http://schemas.microsoft.com/office/drawing/2014/main" id="{283287ED-D071-4AFF-A996-623EB620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885" y="267582"/>
            <a:ext cx="918461" cy="6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F94A12-C4D4-42AC-8C6D-D63B330D8F02}"/>
              </a:ext>
            </a:extLst>
          </p:cNvPr>
          <p:cNvSpPr txBox="1"/>
          <p:nvPr/>
        </p:nvSpPr>
        <p:spPr>
          <a:xfrm>
            <a:off x="6702972" y="325436"/>
            <a:ext cx="509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polymer-project.org</a:t>
            </a:r>
          </a:p>
        </p:txBody>
      </p:sp>
    </p:spTree>
    <p:extLst>
      <p:ext uri="{BB962C8B-B14F-4D97-AF65-F5344CB8AC3E}">
        <p14:creationId xmlns:p14="http://schemas.microsoft.com/office/powerpoint/2010/main" val="1933117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cross-component chatter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sign your boundaries are wrong</a:t>
            </a:r>
          </a:p>
        </p:txBody>
      </p:sp>
    </p:spTree>
    <p:extLst>
      <p:ext uri="{BB962C8B-B14F-4D97-AF65-F5344CB8AC3E}">
        <p14:creationId xmlns:p14="http://schemas.microsoft.com/office/powerpoint/2010/main" val="2114005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7" y="3189887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78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server-side is</a:t>
            </a:r>
            <a:r>
              <a:rPr lang="mr-IN" dirty="0"/>
              <a:t>…</a:t>
            </a:r>
            <a:r>
              <a:rPr lang="en-US" dirty="0"/>
              <a:t>a little messier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it's highly dependent on your server-side stack</a:t>
            </a:r>
          </a:p>
        </p:txBody>
      </p:sp>
    </p:spTree>
    <p:extLst>
      <p:ext uri="{BB962C8B-B14F-4D97-AF65-F5344CB8AC3E}">
        <p14:creationId xmlns:p14="http://schemas.microsoft.com/office/powerpoint/2010/main" val="66491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Microservices</a:t>
            </a:r>
            <a:r>
              <a:rPr lang="en-US" dirty="0"/>
              <a:t>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and focused on doing one thing well</a:t>
            </a:r>
          </a:p>
          <a:p>
            <a:endParaRPr lang="en-US" dirty="0"/>
          </a:p>
          <a:p>
            <a:r>
              <a:rPr lang="en-US" dirty="0"/>
              <a:t>Autonomous</a:t>
            </a:r>
          </a:p>
          <a:p>
            <a:endParaRPr lang="en-US" dirty="0"/>
          </a:p>
          <a:p>
            <a:r>
              <a:rPr lang="en-US" dirty="0"/>
              <a:t>The end!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12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35732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" y="1557337"/>
            <a:ext cx="11201400" cy="162877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0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289050"/>
            <a:ext cx="10718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06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342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532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802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20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Recommendations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64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ProductSearchResult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Recommendations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01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latin typeface="+mj-lt"/>
              </a:rPr>
              <a:t>/products/</a:t>
            </a:r>
            <a:r>
              <a:rPr lang="en-US" sz="3200" dirty="0" err="1">
                <a:latin typeface="+mj-lt"/>
              </a:rPr>
              <a:t>search?q</a:t>
            </a:r>
            <a:r>
              <a:rPr lang="en-US" sz="3200" dirty="0">
                <a:latin typeface="+mj-lt"/>
              </a:rPr>
              <a:t>=</a:t>
            </a:r>
            <a:r>
              <a:rPr lang="mr-IN" sz="3200" dirty="0">
                <a:latin typeface="+mj-lt"/>
              </a:rPr>
              <a:t>…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Recommendations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8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smallest, focused autonomous boundary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85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7488" y="514350"/>
            <a:ext cx="1228724" cy="581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latin typeface="+mj-lt"/>
              </a:rPr>
              <a:t>/products/</a:t>
            </a:r>
            <a:r>
              <a:rPr lang="en-US" sz="3200" dirty="0" err="1">
                <a:latin typeface="+mj-lt"/>
              </a:rPr>
              <a:t>search?q</a:t>
            </a:r>
            <a:r>
              <a:rPr lang="en-US" sz="3200" dirty="0">
                <a:latin typeface="+mj-lt"/>
              </a:rPr>
              <a:t>=</a:t>
            </a:r>
            <a:r>
              <a:rPr lang="mr-IN" sz="3200" dirty="0">
                <a:latin typeface="+mj-lt"/>
              </a:rPr>
              <a:t>…</a:t>
            </a:r>
            <a:endParaRPr lang="en-US" sz="3200" dirty="0">
              <a:latin typeface="+mj-lt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5775" y="1114425"/>
            <a:ext cx="2271713" cy="142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57825" y="514350"/>
            <a:ext cx="5943600" cy="7858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Product Catalog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3986212" y="907256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457825" y="1693069"/>
            <a:ext cx="5943600" cy="7858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Pricing</a:t>
            </a:r>
          </a:p>
        </p:txBody>
      </p:sp>
      <p:cxnSp>
        <p:nvCxnSpPr>
          <p:cNvPr id="7" name="Straight Arrow Connector 6"/>
          <p:cNvCxnSpPr>
            <a:stCxn id="7" idx="1"/>
          </p:cNvCxnSpPr>
          <p:nvPr/>
        </p:nvCxnSpPr>
        <p:spPr>
          <a:xfrm flipH="1" flipV="1">
            <a:off x="3986212" y="2085975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57825" y="2871788"/>
            <a:ext cx="5943600" cy="7858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+mj-lt"/>
              </a:rPr>
              <a:t>Ratings</a:t>
            </a:r>
            <a:endParaRPr lang="en-US" sz="240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86212" y="3264694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57825" y="4050507"/>
            <a:ext cx="5943600" cy="7858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Recommendations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986212" y="4443413"/>
            <a:ext cx="1471613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5774" y="5710237"/>
            <a:ext cx="2271713" cy="14288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Explosion 1 12"/>
          <p:cNvSpPr/>
          <p:nvPr/>
        </p:nvSpPr>
        <p:spPr>
          <a:xfrm>
            <a:off x="5929312" y="3811191"/>
            <a:ext cx="5000625" cy="126444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8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355850"/>
            <a:ext cx="7785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054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43150"/>
            <a:ext cx="11176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053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FB88D-8847-410E-9973-76657ACC6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719"/>
            <a:ext cx="12192000" cy="26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9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9A2D1E-7D2B-4158-A389-4AD5AB21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147"/>
            <a:ext cx="12192000" cy="44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1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4493D-FB25-4EE2-90CC-6A969507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413"/>
            <a:ext cx="12192000" cy="44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58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2781B-9312-4CDD-B45E-77572481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36" y="0"/>
            <a:ext cx="701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7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Model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Controller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280" y="4834919"/>
            <a:ext cx="11201400" cy="1628775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28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12"/>
            <a:ext cx="12192000" cy="65497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22786"/>
            <a:ext cx="3090041" cy="4130566"/>
          </a:xfrm>
          <a:prstGeom prst="rect">
            <a:avLst/>
          </a:prstGeom>
          <a:solidFill>
            <a:schemeClr val="accent1">
              <a:alpha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latin typeface="+mj-lt"/>
              </a:rPr>
              <a:t>images.cshtml</a:t>
            </a:r>
            <a:endParaRPr lang="en-US" sz="2400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7847" y="3331779"/>
            <a:ext cx="4293477" cy="1261242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latin typeface="+mj-lt"/>
              </a:rPr>
              <a:t>formats.cshtml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7159" y="1061545"/>
            <a:ext cx="3300248" cy="525518"/>
          </a:xfrm>
          <a:prstGeom prst="rect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latin typeface="+mj-lt"/>
              </a:rPr>
              <a:t>account.cshtml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869214" y="5192110"/>
            <a:ext cx="2272862" cy="525518"/>
          </a:xfrm>
          <a:prstGeom prst="rect">
            <a:avLst/>
          </a:prstGeom>
          <a:solidFill>
            <a:schemeClr val="accent4">
              <a:alpha val="5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stock.cshtml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61"/>
            <a:ext cx="12097407" cy="672663"/>
          </a:xfrm>
          <a:prstGeom prst="rect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latin typeface="+mj-lt"/>
              </a:rPr>
              <a:t>promos.cshtml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69213" y="6083775"/>
            <a:ext cx="2280745" cy="620112"/>
          </a:xfrm>
          <a:prstGeom prst="rect">
            <a:avLst/>
          </a:prstGeom>
          <a:solidFill>
            <a:schemeClr val="accent6">
              <a:alpha val="5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400" dirty="0" err="1">
                <a:latin typeface="+mj-lt"/>
              </a:rPr>
              <a:t>cart.cshtml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96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Core: View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Replacement for "child actions"</a:t>
            </a:r>
          </a:p>
          <a:p>
            <a:endParaRPr lang="en-US" dirty="0"/>
          </a:p>
          <a:p>
            <a:r>
              <a:rPr lang="en-US" dirty="0"/>
              <a:t>Encapsulate a mini-request, with invocation, model, and view</a:t>
            </a:r>
          </a:p>
          <a:p>
            <a:endParaRPr lang="en-US" dirty="0"/>
          </a:p>
          <a:p>
            <a:r>
              <a:rPr lang="en-US" dirty="0"/>
              <a:t>Can have parameters and business logic</a:t>
            </a:r>
          </a:p>
          <a:p>
            <a:endParaRPr lang="en-US" dirty="0"/>
          </a:p>
          <a:p>
            <a:r>
              <a:rPr lang="en-US" dirty="0"/>
              <a:t>Invoked from a view (usually a layout)</a:t>
            </a:r>
          </a:p>
        </p:txBody>
      </p:sp>
    </p:spTree>
    <p:extLst>
      <p:ext uri="{BB962C8B-B14F-4D97-AF65-F5344CB8AC3E}">
        <p14:creationId xmlns:p14="http://schemas.microsoft.com/office/powerpoint/2010/main" val="13843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autonomy?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 ownership, availability, and delivery</a:t>
            </a:r>
          </a:p>
          <a:p>
            <a:endParaRPr lang="en-US" dirty="0"/>
          </a:p>
          <a:p>
            <a:r>
              <a:rPr lang="en-US" dirty="0"/>
              <a:t>Manage information and access</a:t>
            </a:r>
          </a:p>
          <a:p>
            <a:endParaRPr lang="en-US" dirty="0"/>
          </a:p>
          <a:p>
            <a:r>
              <a:rPr lang="en-US" dirty="0"/>
              <a:t>Handle failures</a:t>
            </a:r>
          </a:p>
          <a:p>
            <a:endParaRPr lang="en-US" dirty="0"/>
          </a:p>
          <a:p>
            <a:r>
              <a:rPr lang="en-US" dirty="0"/>
              <a:t>Maintain contracts</a:t>
            </a:r>
          </a:p>
        </p:txBody>
      </p:sp>
    </p:spTree>
    <p:extLst>
      <p:ext uri="{BB962C8B-B14F-4D97-AF65-F5344CB8AC3E}">
        <p14:creationId xmlns:p14="http://schemas.microsoft.com/office/powerpoint/2010/main" val="7815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97" y="264373"/>
            <a:ext cx="8927806" cy="63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19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682750"/>
            <a:ext cx="6223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11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2869903"/>
            <a:ext cx="10501313" cy="11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203450"/>
            <a:ext cx="8001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85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767" y="588579"/>
            <a:ext cx="10594427" cy="735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7767" y="1776247"/>
            <a:ext cx="10594427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Browser</a:t>
            </a:r>
            <a:endParaRPr lang="en-US" sz="32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767" y="3415860"/>
            <a:ext cx="10594427" cy="1187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Server</a:t>
            </a:r>
            <a:endParaRPr lang="en-US" sz="3200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7767" y="5055473"/>
            <a:ext cx="10594427" cy="11876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987" y="4829500"/>
            <a:ext cx="11161986" cy="1639614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" y="0"/>
            <a:ext cx="12142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9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" y="0"/>
            <a:ext cx="1214296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725" y="354329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00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925" y="828675"/>
            <a:ext cx="11244263" cy="118586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catalog.svc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50828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925" y="828675"/>
            <a:ext cx="11244263" cy="118586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catalog.svc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925" y="2124076"/>
            <a:ext cx="11244263" cy="369888"/>
          </a:xfrm>
          <a:prstGeom prst="rect">
            <a:avLst/>
          </a:prstGeom>
          <a:solidFill>
            <a:schemeClr val="accent2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image.svc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117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3545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925" y="828675"/>
            <a:ext cx="11244263" cy="118586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catalog.svc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925" y="2124076"/>
            <a:ext cx="11244263" cy="369888"/>
          </a:xfrm>
          <a:prstGeom prst="rect">
            <a:avLst/>
          </a:prstGeom>
          <a:solidFill>
            <a:schemeClr val="accent2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image.svc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925" y="2603502"/>
            <a:ext cx="11244263" cy="1639886"/>
          </a:xfrm>
          <a:prstGeom prst="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formats.svc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435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9250"/>
            <a:ext cx="11887200" cy="6159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2925" y="828675"/>
            <a:ext cx="11244263" cy="1185863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catalog.svc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925" y="2124076"/>
            <a:ext cx="11244263" cy="369888"/>
          </a:xfrm>
          <a:prstGeom prst="rect">
            <a:avLst/>
          </a:prstGeom>
          <a:solidFill>
            <a:schemeClr val="accent2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image.svc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925" y="2603502"/>
            <a:ext cx="11244263" cy="1639886"/>
          </a:xfrm>
          <a:prstGeom prst="rect">
            <a:avLst/>
          </a:prstGeom>
          <a:solidFill>
            <a:schemeClr val="accent4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err="1">
                <a:solidFill>
                  <a:schemeClr val="tx1"/>
                </a:solidFill>
                <a:latin typeface="+mj-lt"/>
              </a:rPr>
              <a:t>formats.svc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2924" y="4352926"/>
            <a:ext cx="11244263" cy="1639886"/>
          </a:xfrm>
          <a:prstGeom prst="rect">
            <a:avLst/>
          </a:prstGeom>
          <a:solidFill>
            <a:schemeClr val="accent6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>
                <a:solidFill>
                  <a:schemeClr val="tx1"/>
                </a:solidFill>
                <a:latin typeface="+mj-lt"/>
              </a:rPr>
              <a:t>reviews.svc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9708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Duplication Monster!!!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"Immutability changes everything" – Pat </a:t>
            </a:r>
            <a:r>
              <a:rPr lang="en-US" dirty="0" err="1"/>
              <a:t>Helland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24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ownership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owns the shape of the data</a:t>
            </a:r>
          </a:p>
          <a:p>
            <a:endParaRPr lang="en-US" dirty="0"/>
          </a:p>
          <a:p>
            <a:r>
              <a:rPr lang="en-US" dirty="0"/>
              <a:t>Search owns the SLA of response</a:t>
            </a:r>
          </a:p>
          <a:p>
            <a:endParaRPr lang="en-US" dirty="0"/>
          </a:p>
          <a:p>
            <a:r>
              <a:rPr lang="en-US" dirty="0"/>
              <a:t>Search owns the relevance</a:t>
            </a:r>
          </a:p>
          <a:p>
            <a:endParaRPr lang="en-US" dirty="0"/>
          </a:p>
          <a:p>
            <a:r>
              <a:rPr lang="en-US" dirty="0"/>
              <a:t>But none of the data!</a:t>
            </a:r>
          </a:p>
        </p:txBody>
      </p:sp>
    </p:spTree>
    <p:extLst>
      <p:ext uri="{BB962C8B-B14F-4D97-AF65-F5344CB8AC3E}">
        <p14:creationId xmlns:p14="http://schemas.microsoft.com/office/powerpoint/2010/main" val="9278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store.com</a:t>
            </a:r>
            <a:r>
              <a:rPr lang="en-US" dirty="0"/>
              <a:t> Search</a:t>
            </a:r>
          </a:p>
        </p:txBody>
      </p:sp>
      <p:sp>
        <p:nvSpPr>
          <p:cNvPr id="3" name="Can 2"/>
          <p:cNvSpPr/>
          <p:nvPr/>
        </p:nvSpPr>
        <p:spPr>
          <a:xfrm>
            <a:off x="2457451" y="3414713"/>
            <a:ext cx="914400" cy="1143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3" y="3744913"/>
            <a:ext cx="727075" cy="727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286251" y="1690688"/>
            <a:ext cx="704850" cy="4581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err="1">
                <a:latin typeface="+mj-lt"/>
              </a:rPr>
              <a:t>denormalizer</a:t>
            </a:r>
            <a:endParaRPr lang="en-US" sz="3200" dirty="0">
              <a:latin typeface="+mj-lt"/>
            </a:endParaRPr>
          </a:p>
        </p:txBody>
      </p:sp>
      <p:cxnSp>
        <p:nvCxnSpPr>
          <p:cNvPr id="26" name="Straight Arrow Connector 25"/>
          <p:cNvCxnSpPr>
            <a:stCxn id="24" idx="1"/>
            <a:endCxn id="3" idx="4"/>
          </p:cNvCxnSpPr>
          <p:nvPr/>
        </p:nvCxnSpPr>
        <p:spPr>
          <a:xfrm flipH="1">
            <a:off x="33718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81650" y="1690688"/>
            <a:ext cx="607694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catalog.svc</a:t>
            </a:r>
            <a:endParaRPr lang="en-US" sz="32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81649" y="2986088"/>
            <a:ext cx="6076949" cy="695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image.svc</a:t>
            </a:r>
            <a:endParaRPr lang="en-US" sz="32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1649" y="5576888"/>
            <a:ext cx="6076949" cy="695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reviews.svc</a:t>
            </a:r>
            <a:endParaRPr lang="en-US" sz="32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649" y="4281488"/>
            <a:ext cx="6076949" cy="695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formats.svc</a:t>
            </a:r>
            <a:endParaRPr lang="en-US" sz="32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28" idx="1"/>
          </p:cNvCxnSpPr>
          <p:nvPr/>
        </p:nvCxnSpPr>
        <p:spPr>
          <a:xfrm flipH="1" flipV="1">
            <a:off x="4991101" y="2038350"/>
            <a:ext cx="59054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1"/>
          </p:cNvCxnSpPr>
          <p:nvPr/>
        </p:nvCxnSpPr>
        <p:spPr>
          <a:xfrm flipH="1" flipV="1">
            <a:off x="4991101" y="33337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1"/>
          </p:cNvCxnSpPr>
          <p:nvPr/>
        </p:nvCxnSpPr>
        <p:spPr>
          <a:xfrm flipH="1" flipV="1">
            <a:off x="4991101" y="46291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</p:cNvCxnSpPr>
          <p:nvPr/>
        </p:nvCxnSpPr>
        <p:spPr>
          <a:xfrm flipH="1" flipV="1">
            <a:off x="4991101" y="59245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433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store.com</a:t>
            </a:r>
            <a:r>
              <a:rPr lang="en-US" dirty="0"/>
              <a:t> Search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1" y="1690688"/>
            <a:ext cx="704850" cy="458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>
                <a:latin typeface="+mj-lt"/>
              </a:rPr>
              <a:t>store.com</a:t>
            </a:r>
            <a:endParaRPr lang="en-US" sz="3200" dirty="0">
              <a:latin typeface="+mj-lt"/>
            </a:endParaRPr>
          </a:p>
        </p:txBody>
      </p:sp>
      <p:sp>
        <p:nvSpPr>
          <p:cNvPr id="3" name="Can 2"/>
          <p:cNvSpPr/>
          <p:nvPr/>
        </p:nvSpPr>
        <p:spPr>
          <a:xfrm>
            <a:off x="2457451" y="3414713"/>
            <a:ext cx="914400" cy="1143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" idx="3"/>
            <a:endCxn id="3" idx="2"/>
          </p:cNvCxnSpPr>
          <p:nvPr/>
        </p:nvCxnSpPr>
        <p:spPr>
          <a:xfrm>
            <a:off x="15430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13" y="3744913"/>
            <a:ext cx="727075" cy="727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286251" y="1690688"/>
            <a:ext cx="704850" cy="4581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 err="1">
                <a:latin typeface="+mj-lt"/>
              </a:rPr>
              <a:t>denormalizer</a:t>
            </a:r>
            <a:endParaRPr lang="en-US" sz="3200" dirty="0">
              <a:latin typeface="+mj-lt"/>
            </a:endParaRPr>
          </a:p>
        </p:txBody>
      </p:sp>
      <p:cxnSp>
        <p:nvCxnSpPr>
          <p:cNvPr id="26" name="Straight Arrow Connector 25"/>
          <p:cNvCxnSpPr>
            <a:stCxn id="24" idx="1"/>
            <a:endCxn id="3" idx="4"/>
          </p:cNvCxnSpPr>
          <p:nvPr/>
        </p:nvCxnSpPr>
        <p:spPr>
          <a:xfrm flipH="1">
            <a:off x="3371851" y="3981451"/>
            <a:ext cx="914400" cy="47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81650" y="1690688"/>
            <a:ext cx="6076949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catalog.svc</a:t>
            </a:r>
            <a:endParaRPr lang="en-US" sz="32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81649" y="2986088"/>
            <a:ext cx="6076949" cy="695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image.svc</a:t>
            </a:r>
            <a:endParaRPr lang="en-US" sz="32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1649" y="5576888"/>
            <a:ext cx="6076949" cy="695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>
                <a:latin typeface="+mj-lt"/>
              </a:rPr>
              <a:t>reviews.svc</a:t>
            </a:r>
            <a:endParaRPr lang="en-US" sz="3200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81649" y="4281488"/>
            <a:ext cx="6076949" cy="6953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3200" dirty="0" err="1">
                <a:latin typeface="+mj-lt"/>
              </a:rPr>
              <a:t>formats.svc</a:t>
            </a:r>
            <a:endParaRPr lang="en-US" sz="32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28" idx="1"/>
          </p:cNvCxnSpPr>
          <p:nvPr/>
        </p:nvCxnSpPr>
        <p:spPr>
          <a:xfrm flipH="1" flipV="1">
            <a:off x="4991101" y="2038350"/>
            <a:ext cx="59054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1"/>
          </p:cNvCxnSpPr>
          <p:nvPr/>
        </p:nvCxnSpPr>
        <p:spPr>
          <a:xfrm flipH="1" flipV="1">
            <a:off x="4991101" y="33337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1"/>
          </p:cNvCxnSpPr>
          <p:nvPr/>
        </p:nvCxnSpPr>
        <p:spPr>
          <a:xfrm flipH="1" flipV="1">
            <a:off x="4991101" y="46291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1"/>
          </p:cNvCxnSpPr>
          <p:nvPr/>
        </p:nvCxnSpPr>
        <p:spPr>
          <a:xfrm flipH="1" flipV="1">
            <a:off x="4991101" y="5924550"/>
            <a:ext cx="590548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372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jurassic park life finds a way GIF">
            <a:extLst>
              <a:ext uri="{FF2B5EF4-FFF2-40B4-BE49-F238E27FC236}">
                <a16:creationId xmlns:a16="http://schemas.microsoft.com/office/drawing/2014/main" id="{35E1FBA3-68A1-492D-B57A-93EF01DD38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07" y="731521"/>
            <a:ext cx="9026586" cy="539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58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Known quantity</a:t>
            </a:r>
          </a:p>
          <a:p>
            <a:endParaRPr lang="en-US" dirty="0"/>
          </a:p>
          <a:p>
            <a:r>
              <a:rPr lang="en-US" dirty="0"/>
              <a:t>1/day update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Catalog</a:t>
            </a: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8245366" y="4001294"/>
            <a:ext cx="12086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6234" y="3560438"/>
            <a:ext cx="96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API</a:t>
            </a:r>
          </a:p>
        </p:txBody>
      </p:sp>
      <p:sp>
        <p:nvSpPr>
          <p:cNvPr id="12" name="Can 11"/>
          <p:cNvSpPr/>
          <p:nvPr/>
        </p:nvSpPr>
        <p:spPr>
          <a:xfrm>
            <a:off x="7014291" y="4966200"/>
            <a:ext cx="712177" cy="88637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cxnSp>
        <p:nvCxnSpPr>
          <p:cNvPr id="13" name="Straight Arrow Connector 12"/>
          <p:cNvCxnSpPr>
            <a:stCxn id="6" idx="2"/>
            <a:endCxn id="12" idx="1"/>
          </p:cNvCxnSpPr>
          <p:nvPr/>
        </p:nvCxnSpPr>
        <p:spPr>
          <a:xfrm>
            <a:off x="7370380" y="4513673"/>
            <a:ext cx="0" cy="4525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173" y="5242362"/>
            <a:ext cx="506412" cy="5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7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Served with catalog</a:t>
            </a:r>
          </a:p>
          <a:p>
            <a:endParaRPr lang="en-US" dirty="0"/>
          </a:p>
          <a:p>
            <a:r>
              <a:rPr lang="en-US" dirty="0"/>
              <a:t>Sever connection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95394" y="3488914"/>
            <a:ext cx="1749972" cy="1024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Search</a:t>
            </a:r>
          </a:p>
        </p:txBody>
      </p:sp>
      <p:sp>
        <p:nvSpPr>
          <p:cNvPr id="8" name="Rectangle 7"/>
          <p:cNvSpPr/>
          <p:nvPr/>
        </p:nvSpPr>
        <p:spPr>
          <a:xfrm>
            <a:off x="9454055" y="3488914"/>
            <a:ext cx="1749972" cy="1024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Images</a:t>
            </a:r>
          </a:p>
        </p:txBody>
      </p: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8245366" y="4001294"/>
            <a:ext cx="120868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&quot;No&quot; Symbol 2"/>
          <p:cNvSpPr/>
          <p:nvPr/>
        </p:nvSpPr>
        <p:spPr>
          <a:xfrm>
            <a:off x="8015452" y="3181486"/>
            <a:ext cx="1668517" cy="1639614"/>
          </a:xfrm>
          <a:prstGeom prst="noSmoking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7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2g6hiBlR8M1kYgL5BzrFd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16369</TotalTime>
  <Words>1065</Words>
  <Application>Microsoft Office PowerPoint</Application>
  <PresentationFormat>Widescreen</PresentationFormat>
  <Paragraphs>433</Paragraphs>
  <Slides>105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Arial</vt:lpstr>
      <vt:lpstr>Calibri</vt:lpstr>
      <vt:lpstr>Consolas</vt:lpstr>
      <vt:lpstr>Office Theme</vt:lpstr>
      <vt:lpstr>Composite UIs: The Microservices Last Mile</vt:lpstr>
      <vt:lpstr>A Brief Microservices Interlude</vt:lpstr>
      <vt:lpstr>Microservices is not a technology or stack</vt:lpstr>
      <vt:lpstr>Whoever says so is trying to sell you something</vt:lpstr>
      <vt:lpstr>What is a microservice? (depends who you ask)</vt:lpstr>
      <vt:lpstr>Building Microservices book</vt:lpstr>
      <vt:lpstr>The smallest, focused autonomous boundary</vt:lpstr>
      <vt:lpstr>What is autonomy?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Ideal World</vt:lpstr>
      <vt:lpstr>PowerPoint Presentation</vt:lpstr>
      <vt:lpstr>PowerPoint Presentation</vt:lpstr>
      <vt:lpstr>PowerPoint Presentation</vt:lpstr>
      <vt:lpstr>Autonomy is "easy" for backend services</vt:lpstr>
      <vt:lpstr>Service boundaries can follow Conway's law</vt:lpstr>
      <vt:lpstr>PowerPoint Presentation</vt:lpstr>
      <vt:lpstr>Communication styles and constraints remain the same</vt:lpstr>
      <vt:lpstr>Latency has shrunk (but is not zero)</vt:lpstr>
      <vt:lpstr>As long as we don’t make silly choices, it should "just work"</vt:lpstr>
      <vt:lpstr>But Jimmy aren't we supposed to talk about Composite UIs????</vt:lpstr>
      <vt:lpstr>Composite UI circa 1900</vt:lpstr>
      <vt:lpstr>PowerPoint Presentation</vt:lpstr>
      <vt:lpstr>PowerPoint Presentation</vt:lpstr>
      <vt:lpstr>The fundamental compositional challenges remain the same</vt:lpstr>
      <vt:lpstr>The "last mile" problem</vt:lpstr>
      <vt:lpstr>The "last mile" is the most important part!</vt:lpstr>
      <vt:lpstr>PowerPoint Presentation</vt:lpstr>
      <vt:lpstr>PowerPoint Presentation</vt:lpstr>
      <vt:lpstr>Option zero: don’t compose</vt:lpstr>
      <vt:lpstr>PowerPoint Presentation</vt:lpstr>
      <vt:lpstr>PowerPoint Presentation</vt:lpstr>
      <vt:lpstr>PowerPoint Presentation</vt:lpstr>
      <vt:lpstr>It's hard to fake a composite UI with disparate apps</vt:lpstr>
      <vt:lpstr>Where do we compose?</vt:lpstr>
      <vt:lpstr>IT DEPENDS</vt:lpstr>
      <vt:lpstr>PowerPoint Presentation</vt:lpstr>
      <vt:lpstr>PowerPoint Presentation</vt:lpstr>
      <vt:lpstr>PowerPoint Presentation</vt:lpstr>
      <vt:lpstr>Choose your framework!</vt:lpstr>
      <vt:lpstr>Frameworks are coupling!</vt:lpstr>
      <vt:lpstr>Web Components</vt:lpstr>
      <vt:lpstr>Web Components</vt:lpstr>
      <vt:lpstr>Backing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Avoid cross-component chatter</vt:lpstr>
      <vt:lpstr>PowerPoint Presentation</vt:lpstr>
      <vt:lpstr>Story server-side is…a little messier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ASP.NET Core: View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 Duplication Monster!!!</vt:lpstr>
      <vt:lpstr>"Immutability changes everything" – Pat Helland</vt:lpstr>
      <vt:lpstr>Data ownership</vt:lpstr>
      <vt:lpstr>store.com Search</vt:lpstr>
      <vt:lpstr>store.com Search</vt:lpstr>
      <vt:lpstr>PowerPoint Presentation</vt:lpstr>
      <vt:lpstr>Rest API</vt:lpstr>
      <vt:lpstr>Images</vt:lpstr>
      <vt:lpstr>Formats</vt:lpstr>
      <vt:lpstr>Reviews</vt:lpstr>
      <vt:lpstr>Future State?</vt:lpstr>
      <vt:lpstr>Streams of Integration</vt:lpstr>
      <vt:lpstr>Key Takeaways</vt:lpstr>
      <vt:lpstr>Composite UIs: The Microservices Last Mile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116</cp:revision>
  <dcterms:created xsi:type="dcterms:W3CDTF">2012-11-28T22:04:34Z</dcterms:created>
  <dcterms:modified xsi:type="dcterms:W3CDTF">2018-01-25T17:37:25Z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